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handoutMasterIdLst>
    <p:handoutMasterId r:id="rId43"/>
  </p:handoutMasterIdLst>
  <p:sldIdLst>
    <p:sldId id="343" r:id="rId2"/>
    <p:sldId id="374" r:id="rId3"/>
    <p:sldId id="344" r:id="rId4"/>
    <p:sldId id="284" r:id="rId5"/>
    <p:sldId id="285" r:id="rId6"/>
    <p:sldId id="350" r:id="rId7"/>
    <p:sldId id="351" r:id="rId8"/>
    <p:sldId id="289" r:id="rId9"/>
    <p:sldId id="352" r:id="rId10"/>
    <p:sldId id="345" r:id="rId11"/>
    <p:sldId id="299" r:id="rId12"/>
    <p:sldId id="346" r:id="rId13"/>
    <p:sldId id="348" r:id="rId14"/>
    <p:sldId id="349" r:id="rId15"/>
    <p:sldId id="373" r:id="rId16"/>
    <p:sldId id="300" r:id="rId17"/>
    <p:sldId id="353" r:id="rId18"/>
    <p:sldId id="354" r:id="rId19"/>
    <p:sldId id="355" r:id="rId20"/>
    <p:sldId id="375" r:id="rId21"/>
    <p:sldId id="360" r:id="rId22"/>
    <p:sldId id="359" r:id="rId23"/>
    <p:sldId id="361" r:id="rId24"/>
    <p:sldId id="362" r:id="rId25"/>
    <p:sldId id="364" r:id="rId26"/>
    <p:sldId id="363" r:id="rId27"/>
    <p:sldId id="302" r:id="rId28"/>
    <p:sldId id="305" r:id="rId29"/>
    <p:sldId id="356" r:id="rId30"/>
    <p:sldId id="357" r:id="rId31"/>
    <p:sldId id="377" r:id="rId32"/>
    <p:sldId id="358" r:id="rId33"/>
    <p:sldId id="365" r:id="rId34"/>
    <p:sldId id="366" r:id="rId35"/>
    <p:sldId id="367" r:id="rId36"/>
    <p:sldId id="368" r:id="rId37"/>
    <p:sldId id="372" r:id="rId38"/>
    <p:sldId id="369" r:id="rId39"/>
    <p:sldId id="371" r:id="rId40"/>
    <p:sldId id="370" r:id="rId41"/>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789C"/>
    <a:srgbClr val="437A9F"/>
    <a:srgbClr val="6A2D36"/>
    <a:srgbClr val="A34F1B"/>
    <a:srgbClr val="791F23"/>
    <a:srgbClr val="8D3C48"/>
    <a:srgbClr val="2C6947"/>
    <a:srgbClr val="A33C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0" d="100"/>
          <a:sy n="70" d="100"/>
        </p:scale>
        <p:origin x="1395" y="396"/>
      </p:cViewPr>
      <p:guideLst>
        <p:guide orient="horz" pos="2160"/>
        <p:guide pos="2880"/>
      </p:guideLst>
    </p:cSldViewPr>
  </p:slideViewPr>
  <p:notesTextViewPr>
    <p:cViewPr>
      <p:scale>
        <a:sx n="100" d="100"/>
        <a:sy n="100" d="100"/>
      </p:scale>
      <p:origin x="0" y="0"/>
    </p:cViewPr>
  </p:notesTextViewPr>
  <p:notesViewPr>
    <p:cSldViewPr>
      <p:cViewPr varScale="1">
        <p:scale>
          <a:sx n="101" d="100"/>
          <a:sy n="101" d="100"/>
        </p:scale>
        <p:origin x="3552"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image" Target="../media/image10.wmf"/><Relationship Id="rId7" Type="http://schemas.openxmlformats.org/officeDocument/2006/relationships/image" Target="../media/image14.wmf"/><Relationship Id="rId2" Type="http://schemas.openxmlformats.org/officeDocument/2006/relationships/image" Target="../media/image9.wmf"/><Relationship Id="rId1" Type="http://schemas.openxmlformats.org/officeDocument/2006/relationships/image" Target="../media/image8.wmf"/><Relationship Id="rId6" Type="http://schemas.openxmlformats.org/officeDocument/2006/relationships/image" Target="../media/image13.wmf"/><Relationship Id="rId5" Type="http://schemas.openxmlformats.org/officeDocument/2006/relationships/image" Target="../media/image12.wmf"/><Relationship Id="rId4" Type="http://schemas.openxmlformats.org/officeDocument/2006/relationships/image" Target="../media/image11.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 Id="rId5" Type="http://schemas.openxmlformats.org/officeDocument/2006/relationships/image" Target="../media/image63.wmf"/><Relationship Id="rId4" Type="http://schemas.openxmlformats.org/officeDocument/2006/relationships/image" Target="../media/image62.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70.wmf"/><Relationship Id="rId1" Type="http://schemas.openxmlformats.org/officeDocument/2006/relationships/image" Target="../media/image55.wmf"/><Relationship Id="rId6" Type="http://schemas.openxmlformats.org/officeDocument/2006/relationships/image" Target="../media/image73.wmf"/><Relationship Id="rId5" Type="http://schemas.openxmlformats.org/officeDocument/2006/relationships/image" Target="../media/image72.wmf"/><Relationship Id="rId4" Type="http://schemas.openxmlformats.org/officeDocument/2006/relationships/image" Target="../media/image71.w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81.wmf"/><Relationship Id="rId3" Type="http://schemas.openxmlformats.org/officeDocument/2006/relationships/image" Target="../media/image76.wmf"/><Relationship Id="rId7" Type="http://schemas.openxmlformats.org/officeDocument/2006/relationships/image" Target="../media/image80.wmf"/><Relationship Id="rId2" Type="http://schemas.openxmlformats.org/officeDocument/2006/relationships/image" Target="../media/image75.wmf"/><Relationship Id="rId1" Type="http://schemas.openxmlformats.org/officeDocument/2006/relationships/image" Target="../media/image74.wmf"/><Relationship Id="rId6" Type="http://schemas.openxmlformats.org/officeDocument/2006/relationships/image" Target="../media/image79.wmf"/><Relationship Id="rId11" Type="http://schemas.openxmlformats.org/officeDocument/2006/relationships/image" Target="../media/image84.emf"/><Relationship Id="rId5" Type="http://schemas.openxmlformats.org/officeDocument/2006/relationships/image" Target="../media/image78.wmf"/><Relationship Id="rId10" Type="http://schemas.openxmlformats.org/officeDocument/2006/relationships/image" Target="../media/image83.wmf"/><Relationship Id="rId4" Type="http://schemas.openxmlformats.org/officeDocument/2006/relationships/image" Target="../media/image77.wmf"/><Relationship Id="rId9" Type="http://schemas.openxmlformats.org/officeDocument/2006/relationships/image" Target="../media/image82.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86.wmf"/><Relationship Id="rId1" Type="http://schemas.openxmlformats.org/officeDocument/2006/relationships/image" Target="../media/image55.wmf"/><Relationship Id="rId6" Type="http://schemas.openxmlformats.org/officeDocument/2006/relationships/image" Target="../media/image88.wmf"/><Relationship Id="rId5" Type="http://schemas.openxmlformats.org/officeDocument/2006/relationships/image" Target="../media/image87.wmf"/><Relationship Id="rId4" Type="http://schemas.openxmlformats.org/officeDocument/2006/relationships/image" Target="../media/image71.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89.wmf"/><Relationship Id="rId7" Type="http://schemas.openxmlformats.org/officeDocument/2006/relationships/image" Target="../media/image91.wmf"/><Relationship Id="rId2" Type="http://schemas.openxmlformats.org/officeDocument/2006/relationships/image" Target="../media/image75.wmf"/><Relationship Id="rId1" Type="http://schemas.openxmlformats.org/officeDocument/2006/relationships/image" Target="../media/image74.wmf"/><Relationship Id="rId6" Type="http://schemas.openxmlformats.org/officeDocument/2006/relationships/image" Target="../media/image90.wmf"/><Relationship Id="rId5" Type="http://schemas.openxmlformats.org/officeDocument/2006/relationships/image" Target="../media/image78.wmf"/><Relationship Id="rId4" Type="http://schemas.openxmlformats.org/officeDocument/2006/relationships/image" Target="../media/image77.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97.wmf"/><Relationship Id="rId1" Type="http://schemas.openxmlformats.org/officeDocument/2006/relationships/image" Target="../media/image96.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image" Target="../media/image98.wmf"/><Relationship Id="rId4" Type="http://schemas.openxmlformats.org/officeDocument/2006/relationships/image" Target="../media/image101.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image" Target="../media/image104.wmf"/><Relationship Id="rId1" Type="http://schemas.openxmlformats.org/officeDocument/2006/relationships/image" Target="../media/image103.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image" Target="../media/image107.wmf"/><Relationship Id="rId1" Type="http://schemas.openxmlformats.org/officeDocument/2006/relationships/image" Target="../media/image106.wmf"/><Relationship Id="rId6" Type="http://schemas.openxmlformats.org/officeDocument/2006/relationships/image" Target="../media/image111.wmf"/><Relationship Id="rId5" Type="http://schemas.openxmlformats.org/officeDocument/2006/relationships/image" Target="../media/image110.wmf"/><Relationship Id="rId4" Type="http://schemas.openxmlformats.org/officeDocument/2006/relationships/image" Target="../media/image109.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image" Target="../media/image113.wmf"/><Relationship Id="rId1" Type="http://schemas.openxmlformats.org/officeDocument/2006/relationships/image" Target="../media/image11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 Id="rId5" Type="http://schemas.openxmlformats.org/officeDocument/2006/relationships/image" Target="../media/image20.wmf"/><Relationship Id="rId4" Type="http://schemas.openxmlformats.org/officeDocument/2006/relationships/image" Target="../media/image19.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24.wmf"/><Relationship Id="rId2" Type="http://schemas.openxmlformats.org/officeDocument/2006/relationships/image" Target="../media/image123.wmf"/><Relationship Id="rId1" Type="http://schemas.openxmlformats.org/officeDocument/2006/relationships/image" Target="../media/image122.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image" Target="../media/image127.wmf"/><Relationship Id="rId1" Type="http://schemas.openxmlformats.org/officeDocument/2006/relationships/image" Target="../media/image126.wmf"/><Relationship Id="rId6" Type="http://schemas.openxmlformats.org/officeDocument/2006/relationships/image" Target="../media/image131.wmf"/><Relationship Id="rId5" Type="http://schemas.openxmlformats.org/officeDocument/2006/relationships/image" Target="../media/image130.wmf"/><Relationship Id="rId4" Type="http://schemas.openxmlformats.org/officeDocument/2006/relationships/image" Target="../media/image129.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134.wmf"/><Relationship Id="rId1" Type="http://schemas.openxmlformats.org/officeDocument/2006/relationships/image" Target="../media/image133.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37.wmf"/><Relationship Id="rId1" Type="http://schemas.openxmlformats.org/officeDocument/2006/relationships/image" Target="../media/image13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 Id="rId5" Type="http://schemas.openxmlformats.org/officeDocument/2006/relationships/image" Target="../media/image29.wmf"/><Relationship Id="rId4" Type="http://schemas.openxmlformats.org/officeDocument/2006/relationships/image" Target="../media/image2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 Id="rId4" Type="http://schemas.openxmlformats.org/officeDocument/2006/relationships/image" Target="../media/image3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0.wmf"/><Relationship Id="rId7" Type="http://schemas.openxmlformats.org/officeDocument/2006/relationships/image" Target="../media/image47.wmf"/><Relationship Id="rId2" Type="http://schemas.openxmlformats.org/officeDocument/2006/relationships/image" Target="../media/image9.wmf"/><Relationship Id="rId1" Type="http://schemas.openxmlformats.org/officeDocument/2006/relationships/image" Target="../media/image43.wmf"/><Relationship Id="rId6" Type="http://schemas.openxmlformats.org/officeDocument/2006/relationships/image" Target="../media/image46.wmf"/><Relationship Id="rId5" Type="http://schemas.openxmlformats.org/officeDocument/2006/relationships/image" Target="../media/image45.wmf"/><Relationship Id="rId4" Type="http://schemas.openxmlformats.org/officeDocument/2006/relationships/image" Target="../media/image44.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 Id="rId4" Type="http://schemas.openxmlformats.org/officeDocument/2006/relationships/image" Target="../media/image51.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10.wmf"/><Relationship Id="rId5" Type="http://schemas.openxmlformats.org/officeDocument/2006/relationships/image" Target="../media/image54.wmf"/><Relationship Id="rId4" Type="http://schemas.openxmlformats.org/officeDocument/2006/relationships/image" Target="../media/image44.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5.wmf"/><Relationship Id="rId1" Type="http://schemas.openxmlformats.org/officeDocument/2006/relationships/image" Target="../media/image53.wmf"/><Relationship Id="rId6" Type="http://schemas.openxmlformats.org/officeDocument/2006/relationships/image" Target="../media/image58.wmf"/><Relationship Id="rId5" Type="http://schemas.openxmlformats.org/officeDocument/2006/relationships/image" Target="../media/image57.wmf"/><Relationship Id="rId4" Type="http://schemas.openxmlformats.org/officeDocument/2006/relationships/image" Target="../media/image5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ＭＳ Ｐゴシック" charset="-128"/>
              </a:defRPr>
            </a:lvl1pPr>
          </a:lstStyle>
          <a:p>
            <a:pPr>
              <a:defRPr/>
            </a:pPr>
            <a:endParaRPr lang="en-US"/>
          </a:p>
        </p:txBody>
      </p:sp>
      <p:sp>
        <p:nvSpPr>
          <p:cNvPr id="2560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ＭＳ Ｐゴシック" charset="-128"/>
              </a:defRPr>
            </a:lvl1pPr>
          </a:lstStyle>
          <a:p>
            <a:pPr>
              <a:defRPr/>
            </a:pPr>
            <a:endParaRPr lang="en-US"/>
          </a:p>
        </p:txBody>
      </p:sp>
      <p:sp>
        <p:nvSpPr>
          <p:cNvPr id="2560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ＭＳ Ｐゴシック" charset="-128"/>
              </a:defRPr>
            </a:lvl1pPr>
          </a:lstStyle>
          <a:p>
            <a:pPr>
              <a:defRPr/>
            </a:pPr>
            <a:endParaRPr lang="en-US"/>
          </a:p>
        </p:txBody>
      </p:sp>
      <p:sp>
        <p:nvSpPr>
          <p:cNvPr id="2560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85E98759-B105-40C2-94A4-BC5A4342DA20}" type="slidenum">
              <a:rPr lang="en-US"/>
              <a:pPr>
                <a:defRPr/>
              </a:pPr>
              <a:t>‹#›</a:t>
            </a:fld>
            <a:endParaRPr lang="en-US"/>
          </a:p>
        </p:txBody>
      </p:sp>
    </p:spTree>
    <p:extLst>
      <p:ext uri="{BB962C8B-B14F-4D97-AF65-F5344CB8AC3E}">
        <p14:creationId xmlns:p14="http://schemas.microsoft.com/office/powerpoint/2010/main" val="27524393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ＭＳ Ｐゴシック" charset="-128"/>
              </a:defRPr>
            </a:lvl1pPr>
          </a:lstStyle>
          <a:p>
            <a:pPr>
              <a:defRPr/>
            </a:pPr>
            <a:endParaRPr lang="en-US"/>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ＭＳ Ｐゴシック" charset="-128"/>
              </a:defRPr>
            </a:lvl1pPr>
          </a:lstStyle>
          <a:p>
            <a:pPr>
              <a:defRPr/>
            </a:pPr>
            <a:endParaRPr lang="en-US"/>
          </a:p>
        </p:txBody>
      </p:sp>
      <p:sp>
        <p:nvSpPr>
          <p:cNvPr id="20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ＭＳ Ｐゴシック" charset="-128"/>
              </a:defRPr>
            </a:lvl1pPr>
          </a:lstStyle>
          <a:p>
            <a:pPr>
              <a:defRPr/>
            </a:pPr>
            <a:endParaRPr lang="en-US"/>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D0DB484B-CC5C-4B3E-AE01-EB1FB9F40392}" type="slidenum">
              <a:rPr lang="en-US"/>
              <a:pPr>
                <a:defRPr/>
              </a:pPr>
              <a:t>‹#›</a:t>
            </a:fld>
            <a:endParaRPr lang="en-US"/>
          </a:p>
        </p:txBody>
      </p:sp>
    </p:spTree>
    <p:extLst>
      <p:ext uri="{BB962C8B-B14F-4D97-AF65-F5344CB8AC3E}">
        <p14:creationId xmlns:p14="http://schemas.microsoft.com/office/powerpoint/2010/main" val="170850705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7515B125-3870-4228-B332-1F8DE1B05F40}" type="slidenum">
              <a:rPr lang="en-US" altLang="en-US">
                <a:latin typeface="Calibri" panose="020F0502020204030204" pitchFamily="34" charset="0"/>
              </a:rPr>
              <a:pPr/>
              <a:t>20</a:t>
            </a:fld>
            <a:endParaRPr lang="en-US" altLang="en-US">
              <a:latin typeface="Calibri" panose="020F0502020204030204" pitchFamily="34" charset="0"/>
            </a:endParaRPr>
          </a:p>
        </p:txBody>
      </p:sp>
    </p:spTree>
    <p:extLst>
      <p:ext uri="{BB962C8B-B14F-4D97-AF65-F5344CB8AC3E}">
        <p14:creationId xmlns:p14="http://schemas.microsoft.com/office/powerpoint/2010/main" val="34394813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0158128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p:cNvSpPr>
            <a:spLocks noGrp="1" noChangeArrowheads="1"/>
          </p:cNvSpPr>
          <p:nvPr>
            <p:ph type="title"/>
          </p:nvPr>
        </p:nvSpPr>
        <p:spPr bwMode="auto">
          <a:xfrm>
            <a:off x="3175" y="0"/>
            <a:ext cx="914082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Line 53"/>
          <p:cNvSpPr>
            <a:spLocks noChangeShapeType="1"/>
          </p:cNvSpPr>
          <p:nvPr/>
        </p:nvSpPr>
        <p:spPr bwMode="auto">
          <a:xfrm>
            <a:off x="3175" y="6248400"/>
            <a:ext cx="9140825"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 name="Text Box 47"/>
          <p:cNvSpPr txBox="1">
            <a:spLocks noChangeArrowheads="1"/>
          </p:cNvSpPr>
          <p:nvPr userDrawn="1"/>
        </p:nvSpPr>
        <p:spPr bwMode="auto">
          <a:xfrm>
            <a:off x="0" y="0"/>
            <a:ext cx="6096000" cy="246063"/>
          </a:xfrm>
          <a:prstGeom prst="rect">
            <a:avLst/>
          </a:prstGeom>
          <a:noFill/>
          <a:ln w="9525">
            <a:noFill/>
            <a:miter lim="800000"/>
            <a:headEnd/>
            <a:tailEnd/>
          </a:ln>
          <a:effectLst/>
        </p:spPr>
        <p:txBody>
          <a:bodyPr>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128"/>
                <a:cs typeface="+mn-cs"/>
              </a:defRPr>
            </a:lvl1pPr>
            <a:lvl2pPr marL="457200" algn="l" rtl="0" fontAlgn="base">
              <a:spcBef>
                <a:spcPct val="0"/>
              </a:spcBef>
              <a:spcAft>
                <a:spcPct val="0"/>
              </a:spcAft>
              <a:defRPr sz="2400" kern="1200">
                <a:solidFill>
                  <a:schemeClr val="tx1"/>
                </a:solidFill>
                <a:latin typeface="Arial" charset="0"/>
                <a:ea typeface="ＭＳ Ｐゴシック" charset="-128"/>
                <a:cs typeface="+mn-cs"/>
              </a:defRPr>
            </a:lvl2pPr>
            <a:lvl3pPr marL="914400" algn="l" rtl="0" fontAlgn="base">
              <a:spcBef>
                <a:spcPct val="0"/>
              </a:spcBef>
              <a:spcAft>
                <a:spcPct val="0"/>
              </a:spcAft>
              <a:defRPr sz="2400" kern="1200">
                <a:solidFill>
                  <a:schemeClr val="tx1"/>
                </a:solidFill>
                <a:latin typeface="Arial" charset="0"/>
                <a:ea typeface="ＭＳ Ｐゴシック" charset="-128"/>
                <a:cs typeface="+mn-cs"/>
              </a:defRPr>
            </a:lvl3pPr>
            <a:lvl4pPr marL="1371600" algn="l" rtl="0" fontAlgn="base">
              <a:spcBef>
                <a:spcPct val="0"/>
              </a:spcBef>
              <a:spcAft>
                <a:spcPct val="0"/>
              </a:spcAft>
              <a:defRPr sz="2400" kern="1200">
                <a:solidFill>
                  <a:schemeClr val="tx1"/>
                </a:solidFill>
                <a:latin typeface="Arial" charset="0"/>
                <a:ea typeface="ＭＳ Ｐゴシック" charset="-128"/>
                <a:cs typeface="+mn-cs"/>
              </a:defRPr>
            </a:lvl4pPr>
            <a:lvl5pPr marL="1828800" algn="l" rtl="0" fontAlgn="base">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a:lstStyle>
          <a:p>
            <a:pPr>
              <a:defRPr/>
            </a:pPr>
            <a:r>
              <a:rPr lang="en-US" sz="1000" b="1" i="1" dirty="0">
                <a:solidFill>
                  <a:srgbClr val="000000"/>
                </a:solidFill>
                <a:cs typeface="Arial" charset="0"/>
              </a:rPr>
              <a:t>Xun Gong, University of Central Florida, </a:t>
            </a:r>
            <a:r>
              <a:rPr lang="en-US" sz="1000" b="1" i="1" dirty="0" smtClean="0">
                <a:solidFill>
                  <a:srgbClr val="000000"/>
                </a:solidFill>
                <a:cs typeface="Arial" charset="0"/>
              </a:rPr>
              <a:t>EEL4436C/5437C </a:t>
            </a:r>
            <a:r>
              <a:rPr lang="en-US" sz="1000" b="1" i="1" dirty="0">
                <a:solidFill>
                  <a:srgbClr val="000000"/>
                </a:solidFill>
                <a:cs typeface="Arial" charset="0"/>
              </a:rPr>
              <a:t>– </a:t>
            </a:r>
            <a:r>
              <a:rPr lang="en-US" sz="1000" b="1" i="1" dirty="0" smtClean="0">
                <a:solidFill>
                  <a:srgbClr val="000000"/>
                </a:solidFill>
                <a:cs typeface="Arial" charset="0"/>
              </a:rPr>
              <a:t>Microwave Engineering</a:t>
            </a:r>
            <a:endParaRPr lang="en-US" sz="1000" b="1" dirty="0">
              <a:solidFill>
                <a:srgbClr val="000000"/>
              </a:solidFill>
              <a:cs typeface="Arial" charset="0"/>
            </a:endParaRPr>
          </a:p>
        </p:txBody>
      </p:sp>
      <p:sp>
        <p:nvSpPr>
          <p:cNvPr id="1029" name="TextBox 7"/>
          <p:cNvSpPr txBox="1">
            <a:spLocks noChangeArrowheads="1"/>
          </p:cNvSpPr>
          <p:nvPr userDrawn="1"/>
        </p:nvSpPr>
        <p:spPr bwMode="auto">
          <a:xfrm>
            <a:off x="3886200" y="6400800"/>
            <a:ext cx="1143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defRPr/>
            </a:pPr>
            <a:r>
              <a:rPr lang="en-US" sz="1400" smtClean="0"/>
              <a:t>Page </a:t>
            </a:r>
            <a:fld id="{8CC2874B-B952-4061-83F9-BB212D755356}" type="slidenum">
              <a:rPr lang="en-US" sz="1400" smtClean="0"/>
              <a:pPr eaLnBrk="1" hangingPunct="1">
                <a:defRPr/>
              </a:pPr>
              <a:t>‹#›</a:t>
            </a:fld>
            <a:endParaRPr lang="en-US" sz="1400" smtClean="0"/>
          </a:p>
        </p:txBody>
      </p:sp>
    </p:spTree>
  </p:cSld>
  <p:clrMap bg1="lt1" tx1="dk1" bg2="lt2" tx2="dk2" accent1="accent1" accent2="accent2" accent3="accent3" accent4="accent4" accent5="accent5" accent6="accent6" hlink="hlink" folHlink="folHlink"/>
  <p:sldLayoutIdLst>
    <p:sldLayoutId id="2147483649" r:id="rId1"/>
  </p:sldLayoutIdLst>
  <p:timing>
    <p:tnLst>
      <p:par>
        <p:cTn id="1" dur="indefinite" restart="never" nodeType="tmRoot"/>
      </p:par>
    </p:tnLst>
  </p:timing>
  <p:txStyles>
    <p:titleStyle>
      <a:lvl1pPr algn="l" rtl="0" eaLnBrk="0" fontAlgn="base" hangingPunct="0">
        <a:spcBef>
          <a:spcPct val="0"/>
        </a:spcBef>
        <a:spcAft>
          <a:spcPct val="0"/>
        </a:spcAft>
        <a:defRPr sz="1200">
          <a:solidFill>
            <a:schemeClr val="tx1"/>
          </a:solidFill>
          <a:latin typeface="Arial"/>
          <a:ea typeface="ＭＳ Ｐゴシック" charset="-128"/>
          <a:cs typeface="ＭＳ Ｐゴシック" charset="-128"/>
        </a:defRPr>
      </a:lvl1pPr>
      <a:lvl2pPr algn="l" rtl="0" eaLnBrk="0" fontAlgn="base" hangingPunct="0">
        <a:spcBef>
          <a:spcPct val="0"/>
        </a:spcBef>
        <a:spcAft>
          <a:spcPct val="0"/>
        </a:spcAft>
        <a:defRPr sz="1200">
          <a:solidFill>
            <a:schemeClr val="tx1"/>
          </a:solidFill>
          <a:effectLst>
            <a:outerShdw blurRad="38100" dist="38100" dir="2700000" algn="tl">
              <a:srgbClr val="000000"/>
            </a:outerShdw>
          </a:effectLst>
          <a:latin typeface="Arial" charset="0"/>
          <a:ea typeface="ＭＳ Ｐゴシック" charset="-128"/>
          <a:cs typeface="ＭＳ Ｐゴシック" charset="-128"/>
        </a:defRPr>
      </a:lvl2pPr>
      <a:lvl3pPr algn="l" rtl="0" eaLnBrk="0" fontAlgn="base" hangingPunct="0">
        <a:spcBef>
          <a:spcPct val="0"/>
        </a:spcBef>
        <a:spcAft>
          <a:spcPct val="0"/>
        </a:spcAft>
        <a:defRPr sz="1200">
          <a:solidFill>
            <a:schemeClr val="tx1"/>
          </a:solidFill>
          <a:effectLst>
            <a:outerShdw blurRad="38100" dist="38100" dir="2700000" algn="tl">
              <a:srgbClr val="000000"/>
            </a:outerShdw>
          </a:effectLst>
          <a:latin typeface="Arial" charset="0"/>
          <a:ea typeface="ＭＳ Ｐゴシック" charset="-128"/>
          <a:cs typeface="ＭＳ Ｐゴシック" charset="-128"/>
        </a:defRPr>
      </a:lvl3pPr>
      <a:lvl4pPr algn="l" rtl="0" eaLnBrk="0" fontAlgn="base" hangingPunct="0">
        <a:spcBef>
          <a:spcPct val="0"/>
        </a:spcBef>
        <a:spcAft>
          <a:spcPct val="0"/>
        </a:spcAft>
        <a:defRPr sz="1200">
          <a:solidFill>
            <a:schemeClr val="tx1"/>
          </a:solidFill>
          <a:effectLst>
            <a:outerShdw blurRad="38100" dist="38100" dir="2700000" algn="tl">
              <a:srgbClr val="000000"/>
            </a:outerShdw>
          </a:effectLst>
          <a:latin typeface="Arial" charset="0"/>
          <a:ea typeface="ＭＳ Ｐゴシック" charset="-128"/>
          <a:cs typeface="ＭＳ Ｐゴシック" charset="-128"/>
        </a:defRPr>
      </a:lvl4pPr>
      <a:lvl5pPr algn="l" rtl="0" eaLnBrk="0" fontAlgn="base" hangingPunct="0">
        <a:spcBef>
          <a:spcPct val="0"/>
        </a:spcBef>
        <a:spcAft>
          <a:spcPct val="0"/>
        </a:spcAft>
        <a:defRPr sz="1200">
          <a:solidFill>
            <a:schemeClr val="tx1"/>
          </a:solidFill>
          <a:effectLst>
            <a:outerShdw blurRad="38100" dist="38100" dir="2700000" algn="tl">
              <a:srgbClr val="000000"/>
            </a:outerShdw>
          </a:effectLst>
          <a:latin typeface="Arial" charset="0"/>
          <a:ea typeface="ＭＳ Ｐゴシック" charset="-128"/>
          <a:cs typeface="ＭＳ Ｐゴシック" charset="-128"/>
        </a:defRPr>
      </a:lvl5pPr>
      <a:lvl6pPr marL="457200" algn="ctr" rtl="0" eaLnBrk="1" fontAlgn="base" hangingPunct="1">
        <a:spcBef>
          <a:spcPct val="0"/>
        </a:spcBef>
        <a:spcAft>
          <a:spcPct val="0"/>
        </a:spcAft>
        <a:defRPr sz="4400">
          <a:solidFill>
            <a:schemeClr val="bg1"/>
          </a:solidFill>
          <a:effectLst>
            <a:outerShdw blurRad="38100" dist="38100" dir="2700000" algn="tl">
              <a:srgbClr val="000000"/>
            </a:outerShdw>
          </a:effectLst>
          <a:latin typeface="Arial" charset="0"/>
        </a:defRPr>
      </a:lvl6pPr>
      <a:lvl7pPr marL="914400" algn="ctr" rtl="0" eaLnBrk="1" fontAlgn="base" hangingPunct="1">
        <a:spcBef>
          <a:spcPct val="0"/>
        </a:spcBef>
        <a:spcAft>
          <a:spcPct val="0"/>
        </a:spcAft>
        <a:defRPr sz="4400">
          <a:solidFill>
            <a:schemeClr val="bg1"/>
          </a:solidFill>
          <a:effectLst>
            <a:outerShdw blurRad="38100" dist="38100" dir="2700000" algn="tl">
              <a:srgbClr val="000000"/>
            </a:outerShdw>
          </a:effectLst>
          <a:latin typeface="Arial" charset="0"/>
        </a:defRPr>
      </a:lvl7pPr>
      <a:lvl8pPr marL="1371600" algn="ctr" rtl="0" eaLnBrk="1" fontAlgn="base" hangingPunct="1">
        <a:spcBef>
          <a:spcPct val="0"/>
        </a:spcBef>
        <a:spcAft>
          <a:spcPct val="0"/>
        </a:spcAft>
        <a:defRPr sz="4400">
          <a:solidFill>
            <a:schemeClr val="bg1"/>
          </a:solidFill>
          <a:effectLst>
            <a:outerShdw blurRad="38100" dist="38100" dir="2700000" algn="tl">
              <a:srgbClr val="000000"/>
            </a:outerShdw>
          </a:effectLst>
          <a:latin typeface="Arial" charset="0"/>
        </a:defRPr>
      </a:lvl8pPr>
      <a:lvl9pPr marL="1828800" algn="ctr" rtl="0" eaLnBrk="1" fontAlgn="base" hangingPunct="1">
        <a:spcBef>
          <a:spcPct val="0"/>
        </a:spcBef>
        <a:spcAft>
          <a:spcPct val="0"/>
        </a:spcAft>
        <a:defRPr sz="4400">
          <a:solidFill>
            <a:schemeClr val="bg1"/>
          </a:solidFill>
          <a:effectLst>
            <a:outerShdw blurRad="38100" dist="38100" dir="2700000" algn="tl">
              <a:srgbClr val="000000"/>
            </a:outerShdw>
          </a:effectLst>
          <a:latin typeface="Arial" charset="0"/>
        </a:defRPr>
      </a:lvl9pPr>
    </p:titleStyle>
    <p:bodyStyle>
      <a:lvl1pPr marL="342900" indent="-342900" algn="l" rtl="0" eaLnBrk="0" fontAlgn="base" hangingPunct="0">
        <a:spcBef>
          <a:spcPct val="20000"/>
        </a:spcBef>
        <a:spcAft>
          <a:spcPct val="0"/>
        </a:spcAft>
        <a:buClr>
          <a:srgbClr val="A33C3D"/>
        </a:buClr>
        <a:buFont typeface="Times" panose="02020603050405020304" pitchFamily="18" charset="0"/>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lr>
          <a:srgbClr val="2C6947"/>
        </a:buClr>
        <a:buChar char="–"/>
        <a:defRPr sz="2800">
          <a:solidFill>
            <a:schemeClr val="tx1"/>
          </a:solidFill>
          <a:latin typeface="+mn-lt"/>
          <a:ea typeface="ＭＳ Ｐゴシック" charset="-128"/>
        </a:defRPr>
      </a:lvl2pPr>
      <a:lvl3pPr marL="1085850" indent="-228600" algn="l" rtl="0" eaLnBrk="0" fontAlgn="base" hangingPunct="0">
        <a:spcBef>
          <a:spcPct val="20000"/>
        </a:spcBef>
        <a:spcAft>
          <a:spcPct val="0"/>
        </a:spcAft>
        <a:buClr>
          <a:srgbClr val="A33C3D"/>
        </a:buClr>
        <a:buFont typeface="Wingdings" panose="05000000000000000000" pitchFamily="2" charset="2"/>
        <a:buChar char="§"/>
        <a:defRPr sz="2400">
          <a:solidFill>
            <a:schemeClr val="tx1"/>
          </a:solidFill>
          <a:latin typeface="+mn-lt"/>
          <a:ea typeface="ＭＳ Ｐゴシック" charset="-128"/>
        </a:defRPr>
      </a:lvl3pPr>
      <a:lvl4pPr marL="1428750" indent="-228600" algn="l" rtl="0" eaLnBrk="0" fontAlgn="base" hangingPunct="0">
        <a:spcBef>
          <a:spcPct val="20000"/>
        </a:spcBef>
        <a:spcAft>
          <a:spcPct val="0"/>
        </a:spcAft>
        <a:buClr>
          <a:srgbClr val="2C6947"/>
        </a:buClr>
        <a:buFont typeface="Times" panose="02020603050405020304" pitchFamily="18" charset="0"/>
        <a:buChar char="•"/>
        <a:defRPr sz="2000">
          <a:solidFill>
            <a:schemeClr val="tx1"/>
          </a:solidFill>
          <a:latin typeface="+mn-lt"/>
          <a:ea typeface="ＭＳ Ｐゴシック" charset="-128"/>
        </a:defRPr>
      </a:lvl4pPr>
      <a:lvl5pPr marL="1771650" indent="-228600" algn="l" rtl="0" eaLnBrk="0" fontAlgn="base" hangingPunct="0">
        <a:spcBef>
          <a:spcPct val="20000"/>
        </a:spcBef>
        <a:spcAft>
          <a:spcPct val="0"/>
        </a:spcAft>
        <a:buClr>
          <a:srgbClr val="A33C3D"/>
        </a:buClr>
        <a:buChar char="–"/>
        <a:defRPr sz="2000">
          <a:solidFill>
            <a:schemeClr val="tx1"/>
          </a:solidFill>
          <a:latin typeface="+mn-lt"/>
          <a:ea typeface="ＭＳ Ｐゴシック" charset="-128"/>
        </a:defRPr>
      </a:lvl5pPr>
      <a:lvl6pPr marL="2514600" indent="-228600" algn="l" rtl="0" eaLnBrk="1" fontAlgn="base" hangingPunct="1">
        <a:spcBef>
          <a:spcPct val="20000"/>
        </a:spcBef>
        <a:spcAft>
          <a:spcPct val="0"/>
        </a:spcAft>
        <a:buClr>
          <a:schemeClr val="accent2"/>
        </a:buClr>
        <a:buChar char="–"/>
        <a:defRPr sz="2000">
          <a:solidFill>
            <a:schemeClr val="tx1"/>
          </a:solidFill>
          <a:latin typeface="+mn-lt"/>
          <a:ea typeface="ＭＳ Ｐゴシック" charset="-128"/>
        </a:defRPr>
      </a:lvl6pPr>
      <a:lvl7pPr marL="2971800" indent="-228600" algn="l" rtl="0" eaLnBrk="1" fontAlgn="base" hangingPunct="1">
        <a:spcBef>
          <a:spcPct val="20000"/>
        </a:spcBef>
        <a:spcAft>
          <a:spcPct val="0"/>
        </a:spcAft>
        <a:buClr>
          <a:schemeClr val="accent2"/>
        </a:buClr>
        <a:buChar char="–"/>
        <a:defRPr sz="2000">
          <a:solidFill>
            <a:schemeClr val="tx1"/>
          </a:solidFill>
          <a:latin typeface="+mn-lt"/>
          <a:ea typeface="ＭＳ Ｐゴシック" charset="-128"/>
        </a:defRPr>
      </a:lvl7pPr>
      <a:lvl8pPr marL="3429000" indent="-228600" algn="l" rtl="0" eaLnBrk="1" fontAlgn="base" hangingPunct="1">
        <a:spcBef>
          <a:spcPct val="20000"/>
        </a:spcBef>
        <a:spcAft>
          <a:spcPct val="0"/>
        </a:spcAft>
        <a:buClr>
          <a:schemeClr val="accent2"/>
        </a:buClr>
        <a:buChar char="–"/>
        <a:defRPr sz="2000">
          <a:solidFill>
            <a:schemeClr val="tx1"/>
          </a:solidFill>
          <a:latin typeface="+mn-lt"/>
          <a:ea typeface="ＭＳ Ｐゴシック" charset="-128"/>
        </a:defRPr>
      </a:lvl8pPr>
      <a:lvl9pPr marL="3886200" indent="-228600" algn="l" rtl="0" eaLnBrk="1" fontAlgn="base" hangingPunct="1">
        <a:spcBef>
          <a:spcPct val="20000"/>
        </a:spcBef>
        <a:spcAft>
          <a:spcPct val="0"/>
        </a:spcAft>
        <a:buClr>
          <a:schemeClr val="accent2"/>
        </a:buClr>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wmf"/><Relationship Id="rId13" Type="http://schemas.openxmlformats.org/officeDocument/2006/relationships/oleObject" Target="../embeddings/oleObject29.bin"/><Relationship Id="rId3" Type="http://schemas.openxmlformats.org/officeDocument/2006/relationships/oleObject" Target="../embeddings/oleObject24.bin"/><Relationship Id="rId7" Type="http://schemas.openxmlformats.org/officeDocument/2006/relationships/oleObject" Target="../embeddings/oleObject26.bin"/><Relationship Id="rId12" Type="http://schemas.openxmlformats.org/officeDocument/2006/relationships/image" Target="../media/image45.wmf"/><Relationship Id="rId2" Type="http://schemas.openxmlformats.org/officeDocument/2006/relationships/slideLayout" Target="../slideLayouts/slideLayout1.xml"/><Relationship Id="rId16" Type="http://schemas.openxmlformats.org/officeDocument/2006/relationships/image" Target="../media/image47.wmf"/><Relationship Id="rId1" Type="http://schemas.openxmlformats.org/officeDocument/2006/relationships/vmlDrawing" Target="../drawings/vmlDrawing6.vml"/><Relationship Id="rId6" Type="http://schemas.openxmlformats.org/officeDocument/2006/relationships/image" Target="../media/image9.wmf"/><Relationship Id="rId11" Type="http://schemas.openxmlformats.org/officeDocument/2006/relationships/oleObject" Target="../embeddings/oleObject28.bin"/><Relationship Id="rId5" Type="http://schemas.openxmlformats.org/officeDocument/2006/relationships/oleObject" Target="../embeddings/oleObject25.bin"/><Relationship Id="rId15" Type="http://schemas.openxmlformats.org/officeDocument/2006/relationships/oleObject" Target="../embeddings/oleObject30.bin"/><Relationship Id="rId10" Type="http://schemas.openxmlformats.org/officeDocument/2006/relationships/image" Target="../media/image44.wmf"/><Relationship Id="rId4" Type="http://schemas.openxmlformats.org/officeDocument/2006/relationships/image" Target="../media/image43.wmf"/><Relationship Id="rId9" Type="http://schemas.openxmlformats.org/officeDocument/2006/relationships/oleObject" Target="../embeddings/oleObject27.bin"/><Relationship Id="rId14" Type="http://schemas.openxmlformats.org/officeDocument/2006/relationships/image" Target="../media/image46.wmf"/></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hyperlink" Target="http://en.wikipedia.org/wiki/Superposition_principle" TargetMode="External"/><Relationship Id="rId7" Type="http://schemas.openxmlformats.org/officeDocument/2006/relationships/image" Target="../media/image49.wmf"/><Relationship Id="rId2" Type="http://schemas.openxmlformats.org/officeDocument/2006/relationships/slideLayout" Target="../slideLayouts/slideLayout1.xml"/><Relationship Id="rId1" Type="http://schemas.openxmlformats.org/officeDocument/2006/relationships/vmlDrawing" Target="../drawings/vmlDrawing7.vml"/><Relationship Id="rId6" Type="http://schemas.openxmlformats.org/officeDocument/2006/relationships/oleObject" Target="../embeddings/oleObject32.bin"/><Relationship Id="rId11" Type="http://schemas.openxmlformats.org/officeDocument/2006/relationships/image" Target="../media/image51.wmf"/><Relationship Id="rId5" Type="http://schemas.openxmlformats.org/officeDocument/2006/relationships/image" Target="../media/image48.wmf"/><Relationship Id="rId10" Type="http://schemas.openxmlformats.org/officeDocument/2006/relationships/oleObject" Target="../embeddings/oleObject34.bin"/><Relationship Id="rId4" Type="http://schemas.openxmlformats.org/officeDocument/2006/relationships/oleObject" Target="../embeddings/oleObject31.bin"/><Relationship Id="rId9" Type="http://schemas.openxmlformats.org/officeDocument/2006/relationships/image" Target="../media/image50.wmf"/></Relationships>
</file>

<file path=ppt/slides/_rels/slide12.x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oleObject" Target="../embeddings/oleObject35.bin"/><Relationship Id="rId7" Type="http://schemas.openxmlformats.org/officeDocument/2006/relationships/oleObject" Target="../embeddings/oleObject37.bin"/><Relationship Id="rId12" Type="http://schemas.openxmlformats.org/officeDocument/2006/relationships/image" Target="../media/image54.wmf"/><Relationship Id="rId2" Type="http://schemas.openxmlformats.org/officeDocument/2006/relationships/slideLayout" Target="../slideLayouts/slideLayout1.xml"/><Relationship Id="rId1" Type="http://schemas.openxmlformats.org/officeDocument/2006/relationships/vmlDrawing" Target="../drawings/vmlDrawing8.vml"/><Relationship Id="rId6" Type="http://schemas.openxmlformats.org/officeDocument/2006/relationships/image" Target="../media/image52.wmf"/><Relationship Id="rId11" Type="http://schemas.openxmlformats.org/officeDocument/2006/relationships/oleObject" Target="../embeddings/oleObject39.bin"/><Relationship Id="rId5" Type="http://schemas.openxmlformats.org/officeDocument/2006/relationships/oleObject" Target="../embeddings/oleObject36.bin"/><Relationship Id="rId10" Type="http://schemas.openxmlformats.org/officeDocument/2006/relationships/image" Target="../media/image44.wmf"/><Relationship Id="rId4" Type="http://schemas.openxmlformats.org/officeDocument/2006/relationships/image" Target="../media/image10.wmf"/><Relationship Id="rId9" Type="http://schemas.openxmlformats.org/officeDocument/2006/relationships/oleObject" Target="../embeddings/oleObject38.bin"/></Relationships>
</file>

<file path=ppt/slides/_rels/slide13.xml.rels><?xml version="1.0" encoding="UTF-8" standalone="yes"?>
<Relationships xmlns="http://schemas.openxmlformats.org/package/2006/relationships"><Relationship Id="rId8" Type="http://schemas.openxmlformats.org/officeDocument/2006/relationships/image" Target="../media/image54.wmf"/><Relationship Id="rId13" Type="http://schemas.openxmlformats.org/officeDocument/2006/relationships/oleObject" Target="../embeddings/oleObject45.bin"/><Relationship Id="rId3" Type="http://schemas.openxmlformats.org/officeDocument/2006/relationships/oleObject" Target="../embeddings/oleObject40.bin"/><Relationship Id="rId7" Type="http://schemas.openxmlformats.org/officeDocument/2006/relationships/oleObject" Target="../embeddings/oleObject42.bin"/><Relationship Id="rId12" Type="http://schemas.openxmlformats.org/officeDocument/2006/relationships/image" Target="../media/image57.wmf"/><Relationship Id="rId2" Type="http://schemas.openxmlformats.org/officeDocument/2006/relationships/slideLayout" Target="../slideLayouts/slideLayout1.xml"/><Relationship Id="rId1" Type="http://schemas.openxmlformats.org/officeDocument/2006/relationships/vmlDrawing" Target="../drawings/vmlDrawing9.vml"/><Relationship Id="rId6" Type="http://schemas.openxmlformats.org/officeDocument/2006/relationships/image" Target="../media/image55.wmf"/><Relationship Id="rId11" Type="http://schemas.openxmlformats.org/officeDocument/2006/relationships/oleObject" Target="../embeddings/oleObject44.bin"/><Relationship Id="rId5" Type="http://schemas.openxmlformats.org/officeDocument/2006/relationships/oleObject" Target="../embeddings/oleObject41.bin"/><Relationship Id="rId15" Type="http://schemas.openxmlformats.org/officeDocument/2006/relationships/hyperlink" Target="https://en.wikipedia.org/wiki/Hermann_von_Helmholtz" TargetMode="External"/><Relationship Id="rId10" Type="http://schemas.openxmlformats.org/officeDocument/2006/relationships/image" Target="../media/image56.wmf"/><Relationship Id="rId4" Type="http://schemas.openxmlformats.org/officeDocument/2006/relationships/image" Target="../media/image53.wmf"/><Relationship Id="rId9" Type="http://schemas.openxmlformats.org/officeDocument/2006/relationships/oleObject" Target="../embeddings/oleObject43.bin"/><Relationship Id="rId14" Type="http://schemas.openxmlformats.org/officeDocument/2006/relationships/image" Target="../media/image58.wmf"/></Relationships>
</file>

<file path=ppt/slides/_rels/slide14.xml.rels><?xml version="1.0" encoding="UTF-8" standalone="yes"?>
<Relationships xmlns="http://schemas.openxmlformats.org/package/2006/relationships"><Relationship Id="rId8" Type="http://schemas.openxmlformats.org/officeDocument/2006/relationships/image" Target="../media/image61.wmf"/><Relationship Id="rId13" Type="http://schemas.openxmlformats.org/officeDocument/2006/relationships/image" Target="../media/image64.gif"/><Relationship Id="rId3" Type="http://schemas.openxmlformats.org/officeDocument/2006/relationships/oleObject" Target="../embeddings/oleObject46.bin"/><Relationship Id="rId7" Type="http://schemas.openxmlformats.org/officeDocument/2006/relationships/oleObject" Target="../embeddings/oleObject48.bin"/><Relationship Id="rId12" Type="http://schemas.openxmlformats.org/officeDocument/2006/relationships/image" Target="../media/image63.wmf"/><Relationship Id="rId2" Type="http://schemas.openxmlformats.org/officeDocument/2006/relationships/slideLayout" Target="../slideLayouts/slideLayout1.xml"/><Relationship Id="rId1" Type="http://schemas.openxmlformats.org/officeDocument/2006/relationships/vmlDrawing" Target="../drawings/vmlDrawing10.vml"/><Relationship Id="rId6" Type="http://schemas.openxmlformats.org/officeDocument/2006/relationships/image" Target="../media/image60.wmf"/><Relationship Id="rId11" Type="http://schemas.openxmlformats.org/officeDocument/2006/relationships/oleObject" Target="../embeddings/oleObject50.bin"/><Relationship Id="rId5" Type="http://schemas.openxmlformats.org/officeDocument/2006/relationships/oleObject" Target="../embeddings/oleObject47.bin"/><Relationship Id="rId15" Type="http://schemas.openxmlformats.org/officeDocument/2006/relationships/image" Target="../media/image66.gif"/><Relationship Id="rId10" Type="http://schemas.openxmlformats.org/officeDocument/2006/relationships/image" Target="../media/image62.wmf"/><Relationship Id="rId4" Type="http://schemas.openxmlformats.org/officeDocument/2006/relationships/image" Target="../media/image59.wmf"/><Relationship Id="rId9" Type="http://schemas.openxmlformats.org/officeDocument/2006/relationships/oleObject" Target="../embeddings/oleObject49.bin"/><Relationship Id="rId14" Type="http://schemas.openxmlformats.org/officeDocument/2006/relationships/image" Target="../media/image65.gif"/></Relationships>
</file>

<file path=ppt/slides/_rels/slide15.xml.rels><?xml version="1.0" encoding="UTF-8" standalone="yes"?>
<Relationships xmlns="http://schemas.openxmlformats.org/package/2006/relationships"><Relationship Id="rId8" Type="http://schemas.openxmlformats.org/officeDocument/2006/relationships/hyperlink" Target="https://en.wikipedia.org/wiki/Heinrich_Hertz#cite_note-Norton-19" TargetMode="External"/><Relationship Id="rId3" Type="http://schemas.openxmlformats.org/officeDocument/2006/relationships/image" Target="../media/image68.jpeg"/><Relationship Id="rId7" Type="http://schemas.openxmlformats.org/officeDocument/2006/relationships/hyperlink" Target="https://en.wikipedia.org/wiki/Heinrich_Hertz#cite_note-18" TargetMode="External"/><Relationship Id="rId2" Type="http://schemas.openxmlformats.org/officeDocument/2006/relationships/image" Target="../media/image67.jpg"/><Relationship Id="rId1" Type="http://schemas.openxmlformats.org/officeDocument/2006/relationships/slideLayout" Target="../slideLayouts/slideLayout1.xml"/><Relationship Id="rId6" Type="http://schemas.openxmlformats.org/officeDocument/2006/relationships/hyperlink" Target="https://en.wikipedia.org/wiki/Heinrich_Hertz#cite_note-UnivOfJerusalem-17" TargetMode="External"/><Relationship Id="rId5" Type="http://schemas.openxmlformats.org/officeDocument/2006/relationships/hyperlink" Target="https://en.wikipedia.org/wiki/Radio_wave" TargetMode="External"/><Relationship Id="rId4" Type="http://schemas.openxmlformats.org/officeDocument/2006/relationships/image" Target="../media/image69.png"/><Relationship Id="rId9" Type="http://schemas.openxmlformats.org/officeDocument/2006/relationships/hyperlink" Target="https://en.wikipedia.org/wiki/Heinrich_Hertz#cite_note-Hertz1893-20"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10.wmf"/><Relationship Id="rId13" Type="http://schemas.openxmlformats.org/officeDocument/2006/relationships/oleObject" Target="../embeddings/oleObject56.bin"/><Relationship Id="rId3" Type="http://schemas.openxmlformats.org/officeDocument/2006/relationships/oleObject" Target="../embeddings/oleObject51.bin"/><Relationship Id="rId7" Type="http://schemas.openxmlformats.org/officeDocument/2006/relationships/oleObject" Target="../embeddings/oleObject53.bin"/><Relationship Id="rId12" Type="http://schemas.openxmlformats.org/officeDocument/2006/relationships/image" Target="../media/image72.wmf"/><Relationship Id="rId2" Type="http://schemas.openxmlformats.org/officeDocument/2006/relationships/slideLayout" Target="../slideLayouts/slideLayout1.xml"/><Relationship Id="rId1" Type="http://schemas.openxmlformats.org/officeDocument/2006/relationships/vmlDrawing" Target="../drawings/vmlDrawing11.vml"/><Relationship Id="rId6" Type="http://schemas.openxmlformats.org/officeDocument/2006/relationships/image" Target="../media/image70.wmf"/><Relationship Id="rId11" Type="http://schemas.openxmlformats.org/officeDocument/2006/relationships/oleObject" Target="../embeddings/oleObject55.bin"/><Relationship Id="rId5" Type="http://schemas.openxmlformats.org/officeDocument/2006/relationships/oleObject" Target="../embeddings/oleObject52.bin"/><Relationship Id="rId10" Type="http://schemas.openxmlformats.org/officeDocument/2006/relationships/image" Target="../media/image71.wmf"/><Relationship Id="rId4" Type="http://schemas.openxmlformats.org/officeDocument/2006/relationships/image" Target="../media/image55.wmf"/><Relationship Id="rId9" Type="http://schemas.openxmlformats.org/officeDocument/2006/relationships/oleObject" Target="../embeddings/oleObject54.bin"/><Relationship Id="rId14" Type="http://schemas.openxmlformats.org/officeDocument/2006/relationships/image" Target="../media/image73.wmf"/></Relationships>
</file>

<file path=ppt/slides/_rels/slide17.xml.rels><?xml version="1.0" encoding="UTF-8" standalone="yes"?>
<Relationships xmlns="http://schemas.openxmlformats.org/package/2006/relationships"><Relationship Id="rId8" Type="http://schemas.openxmlformats.org/officeDocument/2006/relationships/image" Target="../media/image76.wmf"/><Relationship Id="rId13" Type="http://schemas.openxmlformats.org/officeDocument/2006/relationships/oleObject" Target="../embeddings/oleObject62.bin"/><Relationship Id="rId18" Type="http://schemas.openxmlformats.org/officeDocument/2006/relationships/image" Target="../media/image81.wmf"/><Relationship Id="rId3" Type="http://schemas.openxmlformats.org/officeDocument/2006/relationships/oleObject" Target="../embeddings/oleObject57.bin"/><Relationship Id="rId21" Type="http://schemas.openxmlformats.org/officeDocument/2006/relationships/oleObject" Target="../embeddings/oleObject66.bin"/><Relationship Id="rId7" Type="http://schemas.openxmlformats.org/officeDocument/2006/relationships/oleObject" Target="../embeddings/oleObject59.bin"/><Relationship Id="rId12" Type="http://schemas.openxmlformats.org/officeDocument/2006/relationships/image" Target="../media/image78.wmf"/><Relationship Id="rId17" Type="http://schemas.openxmlformats.org/officeDocument/2006/relationships/oleObject" Target="../embeddings/oleObject64.bin"/><Relationship Id="rId25" Type="http://schemas.openxmlformats.org/officeDocument/2006/relationships/image" Target="../media/image84.emf"/><Relationship Id="rId2" Type="http://schemas.openxmlformats.org/officeDocument/2006/relationships/slideLayout" Target="../slideLayouts/slideLayout1.xml"/><Relationship Id="rId16" Type="http://schemas.openxmlformats.org/officeDocument/2006/relationships/image" Target="../media/image80.wmf"/><Relationship Id="rId20" Type="http://schemas.openxmlformats.org/officeDocument/2006/relationships/image" Target="../media/image82.wmf"/><Relationship Id="rId1" Type="http://schemas.openxmlformats.org/officeDocument/2006/relationships/vmlDrawing" Target="../drawings/vmlDrawing12.vml"/><Relationship Id="rId6" Type="http://schemas.openxmlformats.org/officeDocument/2006/relationships/image" Target="../media/image75.wmf"/><Relationship Id="rId11" Type="http://schemas.openxmlformats.org/officeDocument/2006/relationships/oleObject" Target="../embeddings/oleObject61.bin"/><Relationship Id="rId24" Type="http://schemas.openxmlformats.org/officeDocument/2006/relationships/oleObject" Target="../embeddings/oleObject67.bin"/><Relationship Id="rId5" Type="http://schemas.openxmlformats.org/officeDocument/2006/relationships/oleObject" Target="../embeddings/oleObject58.bin"/><Relationship Id="rId15" Type="http://schemas.openxmlformats.org/officeDocument/2006/relationships/oleObject" Target="../embeddings/oleObject63.bin"/><Relationship Id="rId23" Type="http://schemas.openxmlformats.org/officeDocument/2006/relationships/image" Target="../media/image85.png"/><Relationship Id="rId10" Type="http://schemas.openxmlformats.org/officeDocument/2006/relationships/image" Target="../media/image77.wmf"/><Relationship Id="rId19" Type="http://schemas.openxmlformats.org/officeDocument/2006/relationships/oleObject" Target="../embeddings/oleObject65.bin"/><Relationship Id="rId4" Type="http://schemas.openxmlformats.org/officeDocument/2006/relationships/image" Target="../media/image74.wmf"/><Relationship Id="rId9" Type="http://schemas.openxmlformats.org/officeDocument/2006/relationships/oleObject" Target="../embeddings/oleObject60.bin"/><Relationship Id="rId14" Type="http://schemas.openxmlformats.org/officeDocument/2006/relationships/image" Target="../media/image79.wmf"/><Relationship Id="rId22" Type="http://schemas.openxmlformats.org/officeDocument/2006/relationships/image" Target="../media/image83.wmf"/></Relationships>
</file>

<file path=ppt/slides/_rels/slide18.xml.rels><?xml version="1.0" encoding="UTF-8" standalone="yes"?>
<Relationships xmlns="http://schemas.openxmlformats.org/package/2006/relationships"><Relationship Id="rId8" Type="http://schemas.openxmlformats.org/officeDocument/2006/relationships/image" Target="../media/image10.wmf"/><Relationship Id="rId13" Type="http://schemas.openxmlformats.org/officeDocument/2006/relationships/oleObject" Target="../embeddings/oleObject73.bin"/><Relationship Id="rId3" Type="http://schemas.openxmlformats.org/officeDocument/2006/relationships/oleObject" Target="../embeddings/oleObject68.bin"/><Relationship Id="rId7" Type="http://schemas.openxmlformats.org/officeDocument/2006/relationships/oleObject" Target="../embeddings/oleObject70.bin"/><Relationship Id="rId12" Type="http://schemas.openxmlformats.org/officeDocument/2006/relationships/image" Target="../media/image87.wmf"/><Relationship Id="rId2" Type="http://schemas.openxmlformats.org/officeDocument/2006/relationships/slideLayout" Target="../slideLayouts/slideLayout1.xml"/><Relationship Id="rId1" Type="http://schemas.openxmlformats.org/officeDocument/2006/relationships/vmlDrawing" Target="../drawings/vmlDrawing13.vml"/><Relationship Id="rId6" Type="http://schemas.openxmlformats.org/officeDocument/2006/relationships/image" Target="../media/image86.wmf"/><Relationship Id="rId11" Type="http://schemas.openxmlformats.org/officeDocument/2006/relationships/oleObject" Target="../embeddings/oleObject72.bin"/><Relationship Id="rId5" Type="http://schemas.openxmlformats.org/officeDocument/2006/relationships/oleObject" Target="../embeddings/oleObject69.bin"/><Relationship Id="rId10" Type="http://schemas.openxmlformats.org/officeDocument/2006/relationships/image" Target="../media/image71.wmf"/><Relationship Id="rId4" Type="http://schemas.openxmlformats.org/officeDocument/2006/relationships/image" Target="../media/image55.wmf"/><Relationship Id="rId9" Type="http://schemas.openxmlformats.org/officeDocument/2006/relationships/oleObject" Target="../embeddings/oleObject71.bin"/><Relationship Id="rId14" Type="http://schemas.openxmlformats.org/officeDocument/2006/relationships/image" Target="../media/image88.wmf"/></Relationships>
</file>

<file path=ppt/slides/_rels/slide19.xml.rels><?xml version="1.0" encoding="UTF-8" standalone="yes"?>
<Relationships xmlns="http://schemas.openxmlformats.org/package/2006/relationships"><Relationship Id="rId8" Type="http://schemas.openxmlformats.org/officeDocument/2006/relationships/image" Target="../media/image89.wmf"/><Relationship Id="rId13" Type="http://schemas.openxmlformats.org/officeDocument/2006/relationships/oleObject" Target="../embeddings/oleObject79.bin"/><Relationship Id="rId18" Type="http://schemas.openxmlformats.org/officeDocument/2006/relationships/image" Target="../media/image93.png"/><Relationship Id="rId3" Type="http://schemas.openxmlformats.org/officeDocument/2006/relationships/oleObject" Target="../embeddings/oleObject74.bin"/><Relationship Id="rId7" Type="http://schemas.openxmlformats.org/officeDocument/2006/relationships/oleObject" Target="../embeddings/oleObject76.bin"/><Relationship Id="rId12" Type="http://schemas.openxmlformats.org/officeDocument/2006/relationships/image" Target="../media/image78.wmf"/><Relationship Id="rId17" Type="http://schemas.openxmlformats.org/officeDocument/2006/relationships/image" Target="../media/image92.png"/><Relationship Id="rId2" Type="http://schemas.openxmlformats.org/officeDocument/2006/relationships/slideLayout" Target="../slideLayouts/slideLayout1.xml"/><Relationship Id="rId16" Type="http://schemas.openxmlformats.org/officeDocument/2006/relationships/image" Target="../media/image91.wmf"/><Relationship Id="rId1" Type="http://schemas.openxmlformats.org/officeDocument/2006/relationships/vmlDrawing" Target="../drawings/vmlDrawing14.vml"/><Relationship Id="rId6" Type="http://schemas.openxmlformats.org/officeDocument/2006/relationships/image" Target="../media/image75.wmf"/><Relationship Id="rId11" Type="http://schemas.openxmlformats.org/officeDocument/2006/relationships/oleObject" Target="../embeddings/oleObject78.bin"/><Relationship Id="rId5" Type="http://schemas.openxmlformats.org/officeDocument/2006/relationships/oleObject" Target="../embeddings/oleObject75.bin"/><Relationship Id="rId15" Type="http://schemas.openxmlformats.org/officeDocument/2006/relationships/oleObject" Target="../embeddings/oleObject80.bin"/><Relationship Id="rId10" Type="http://schemas.openxmlformats.org/officeDocument/2006/relationships/image" Target="../media/image77.wmf"/><Relationship Id="rId4" Type="http://schemas.openxmlformats.org/officeDocument/2006/relationships/image" Target="../media/image74.wmf"/><Relationship Id="rId9" Type="http://schemas.openxmlformats.org/officeDocument/2006/relationships/oleObject" Target="../embeddings/oleObject77.bin"/><Relationship Id="rId14" Type="http://schemas.openxmlformats.org/officeDocument/2006/relationships/image" Target="../media/image90.wmf"/></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e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hyperlink" Target="https://en.wikipedia.org/wiki/Oliver_Heaviside" TargetMode="External"/><Relationship Id="rId4" Type="http://schemas.openxmlformats.org/officeDocument/2006/relationships/image" Target="../media/image3.jpe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5.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81.bin"/><Relationship Id="rId2" Type="http://schemas.openxmlformats.org/officeDocument/2006/relationships/slideLayout" Target="../slideLayouts/slideLayout1.xml"/><Relationship Id="rId1" Type="http://schemas.openxmlformats.org/officeDocument/2006/relationships/vmlDrawing" Target="../drawings/vmlDrawing15.vml"/><Relationship Id="rId6" Type="http://schemas.openxmlformats.org/officeDocument/2006/relationships/image" Target="../media/image97.wmf"/><Relationship Id="rId5" Type="http://schemas.openxmlformats.org/officeDocument/2006/relationships/oleObject" Target="../embeddings/oleObject82.bin"/><Relationship Id="rId4" Type="http://schemas.openxmlformats.org/officeDocument/2006/relationships/image" Target="../media/image96.wmf"/></Relationships>
</file>

<file path=ppt/slides/_rels/slide22.xml.rels><?xml version="1.0" encoding="UTF-8" standalone="yes"?>
<Relationships xmlns="http://schemas.openxmlformats.org/package/2006/relationships"><Relationship Id="rId8" Type="http://schemas.openxmlformats.org/officeDocument/2006/relationships/image" Target="../media/image100.wmf"/><Relationship Id="rId3" Type="http://schemas.openxmlformats.org/officeDocument/2006/relationships/oleObject" Target="../embeddings/oleObject83.bin"/><Relationship Id="rId7" Type="http://schemas.openxmlformats.org/officeDocument/2006/relationships/oleObject" Target="../embeddings/oleObject85.bin"/><Relationship Id="rId2" Type="http://schemas.openxmlformats.org/officeDocument/2006/relationships/slideLayout" Target="../slideLayouts/slideLayout1.xml"/><Relationship Id="rId1" Type="http://schemas.openxmlformats.org/officeDocument/2006/relationships/vmlDrawing" Target="../drawings/vmlDrawing16.vml"/><Relationship Id="rId6" Type="http://schemas.openxmlformats.org/officeDocument/2006/relationships/image" Target="../media/image99.wmf"/><Relationship Id="rId11" Type="http://schemas.openxmlformats.org/officeDocument/2006/relationships/image" Target="../media/image102.png"/><Relationship Id="rId5" Type="http://schemas.openxmlformats.org/officeDocument/2006/relationships/oleObject" Target="../embeddings/oleObject84.bin"/><Relationship Id="rId10" Type="http://schemas.openxmlformats.org/officeDocument/2006/relationships/image" Target="../media/image101.wmf"/><Relationship Id="rId4" Type="http://schemas.openxmlformats.org/officeDocument/2006/relationships/image" Target="../media/image98.wmf"/><Relationship Id="rId9" Type="http://schemas.openxmlformats.org/officeDocument/2006/relationships/oleObject" Target="../embeddings/oleObject86.bin"/></Relationships>
</file>

<file path=ppt/slides/_rels/slide23.xml.rels><?xml version="1.0" encoding="UTF-8" standalone="yes"?>
<Relationships xmlns="http://schemas.openxmlformats.org/package/2006/relationships"><Relationship Id="rId8" Type="http://schemas.openxmlformats.org/officeDocument/2006/relationships/image" Target="../media/image105.wmf"/><Relationship Id="rId3" Type="http://schemas.openxmlformats.org/officeDocument/2006/relationships/oleObject" Target="../embeddings/oleObject87.bin"/><Relationship Id="rId7" Type="http://schemas.openxmlformats.org/officeDocument/2006/relationships/oleObject" Target="../embeddings/oleObject89.bin"/><Relationship Id="rId2" Type="http://schemas.openxmlformats.org/officeDocument/2006/relationships/slideLayout" Target="../slideLayouts/slideLayout1.xml"/><Relationship Id="rId1" Type="http://schemas.openxmlformats.org/officeDocument/2006/relationships/vmlDrawing" Target="../drawings/vmlDrawing17.vml"/><Relationship Id="rId6" Type="http://schemas.openxmlformats.org/officeDocument/2006/relationships/image" Target="../media/image104.wmf"/><Relationship Id="rId5" Type="http://schemas.openxmlformats.org/officeDocument/2006/relationships/oleObject" Target="../embeddings/oleObject88.bin"/><Relationship Id="rId4" Type="http://schemas.openxmlformats.org/officeDocument/2006/relationships/image" Target="../media/image103.wmf"/><Relationship Id="rId9" Type="http://schemas.openxmlformats.org/officeDocument/2006/relationships/image" Target="../media/image102.png"/></Relationships>
</file>

<file path=ppt/slides/_rels/slide2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108.wmf"/><Relationship Id="rId13" Type="http://schemas.openxmlformats.org/officeDocument/2006/relationships/oleObject" Target="../embeddings/oleObject95.bin"/><Relationship Id="rId3" Type="http://schemas.openxmlformats.org/officeDocument/2006/relationships/oleObject" Target="../embeddings/oleObject90.bin"/><Relationship Id="rId7" Type="http://schemas.openxmlformats.org/officeDocument/2006/relationships/oleObject" Target="../embeddings/oleObject92.bin"/><Relationship Id="rId12" Type="http://schemas.openxmlformats.org/officeDocument/2006/relationships/image" Target="../media/image110.wmf"/><Relationship Id="rId2" Type="http://schemas.openxmlformats.org/officeDocument/2006/relationships/slideLayout" Target="../slideLayouts/slideLayout1.xml"/><Relationship Id="rId1" Type="http://schemas.openxmlformats.org/officeDocument/2006/relationships/vmlDrawing" Target="../drawings/vmlDrawing18.vml"/><Relationship Id="rId6" Type="http://schemas.openxmlformats.org/officeDocument/2006/relationships/image" Target="../media/image107.wmf"/><Relationship Id="rId11" Type="http://schemas.openxmlformats.org/officeDocument/2006/relationships/oleObject" Target="../embeddings/oleObject94.bin"/><Relationship Id="rId5" Type="http://schemas.openxmlformats.org/officeDocument/2006/relationships/oleObject" Target="../embeddings/oleObject91.bin"/><Relationship Id="rId10" Type="http://schemas.openxmlformats.org/officeDocument/2006/relationships/image" Target="../media/image109.wmf"/><Relationship Id="rId4" Type="http://schemas.openxmlformats.org/officeDocument/2006/relationships/image" Target="../media/image106.wmf"/><Relationship Id="rId9" Type="http://schemas.openxmlformats.org/officeDocument/2006/relationships/oleObject" Target="../embeddings/oleObject93.bin"/><Relationship Id="rId14" Type="http://schemas.openxmlformats.org/officeDocument/2006/relationships/image" Target="../media/image111.wmf"/></Relationships>
</file>

<file path=ppt/slides/_rels/slide26.xml.rels><?xml version="1.0" encoding="UTF-8" standalone="yes"?>
<Relationships xmlns="http://schemas.openxmlformats.org/package/2006/relationships"><Relationship Id="rId8" Type="http://schemas.openxmlformats.org/officeDocument/2006/relationships/image" Target="../media/image114.wmf"/><Relationship Id="rId3" Type="http://schemas.openxmlformats.org/officeDocument/2006/relationships/oleObject" Target="../embeddings/oleObject96.bin"/><Relationship Id="rId7" Type="http://schemas.openxmlformats.org/officeDocument/2006/relationships/oleObject" Target="../embeddings/oleObject98.bin"/><Relationship Id="rId2" Type="http://schemas.openxmlformats.org/officeDocument/2006/relationships/slideLayout" Target="../slideLayouts/slideLayout1.xml"/><Relationship Id="rId1" Type="http://schemas.openxmlformats.org/officeDocument/2006/relationships/vmlDrawing" Target="../drawings/vmlDrawing19.vml"/><Relationship Id="rId6" Type="http://schemas.openxmlformats.org/officeDocument/2006/relationships/image" Target="../media/image113.wmf"/><Relationship Id="rId5" Type="http://schemas.openxmlformats.org/officeDocument/2006/relationships/oleObject" Target="../embeddings/oleObject97.bin"/><Relationship Id="rId4" Type="http://schemas.openxmlformats.org/officeDocument/2006/relationships/image" Target="../media/image112.wmf"/></Relationships>
</file>

<file path=ppt/slides/_rels/slide27.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99.bin"/><Relationship Id="rId2" Type="http://schemas.openxmlformats.org/officeDocument/2006/relationships/slideLayout" Target="../slideLayouts/slideLayout1.xml"/><Relationship Id="rId1" Type="http://schemas.openxmlformats.org/officeDocument/2006/relationships/vmlDrawing" Target="../drawings/vmlDrawing20.vml"/><Relationship Id="rId5" Type="http://schemas.openxmlformats.org/officeDocument/2006/relationships/image" Target="../media/image118.jpeg"/><Relationship Id="rId4" Type="http://schemas.openxmlformats.org/officeDocument/2006/relationships/image" Target="../media/image117.wmf"/></Relationships>
</file>

<file path=ppt/slides/_rels/slide3.xml.rels><?xml version="1.0" encoding="UTF-8" standalone="yes"?>
<Relationships xmlns="http://schemas.openxmlformats.org/package/2006/relationships"><Relationship Id="rId8" Type="http://schemas.openxmlformats.org/officeDocument/2006/relationships/hyperlink" Target="http://en.wikipedia.org/wiki/Amp%C3%A8re's_circuital_law" TargetMode="External"/><Relationship Id="rId13" Type="http://schemas.openxmlformats.org/officeDocument/2006/relationships/oleObject" Target="../embeddings/oleObject3.bin"/><Relationship Id="rId18" Type="http://schemas.openxmlformats.org/officeDocument/2006/relationships/image" Target="../media/image12.wmf"/><Relationship Id="rId3" Type="http://schemas.openxmlformats.org/officeDocument/2006/relationships/hyperlink" Target="http://en.wikipedia.org/wiki/Partial_differential_equation" TargetMode="External"/><Relationship Id="rId21" Type="http://schemas.openxmlformats.org/officeDocument/2006/relationships/oleObject" Target="../embeddings/oleObject7.bin"/><Relationship Id="rId7" Type="http://schemas.openxmlformats.org/officeDocument/2006/relationships/hyperlink" Target="http://en.wikipedia.org/wiki/Faraday's_law_of_induction" TargetMode="External"/><Relationship Id="rId12" Type="http://schemas.openxmlformats.org/officeDocument/2006/relationships/image" Target="../media/image9.wmf"/><Relationship Id="rId17" Type="http://schemas.openxmlformats.org/officeDocument/2006/relationships/oleObject" Target="../embeddings/oleObject5.bin"/><Relationship Id="rId25" Type="http://schemas.openxmlformats.org/officeDocument/2006/relationships/image" Target="../media/image1.png"/><Relationship Id="rId2" Type="http://schemas.openxmlformats.org/officeDocument/2006/relationships/slideLayout" Target="../slideLayouts/slideLayout1.xml"/><Relationship Id="rId16" Type="http://schemas.openxmlformats.org/officeDocument/2006/relationships/image" Target="../media/image11.wmf"/><Relationship Id="rId20" Type="http://schemas.openxmlformats.org/officeDocument/2006/relationships/image" Target="../media/image13.wmf"/><Relationship Id="rId1" Type="http://schemas.openxmlformats.org/officeDocument/2006/relationships/vmlDrawing" Target="../drawings/vmlDrawing1.vml"/><Relationship Id="rId6" Type="http://schemas.openxmlformats.org/officeDocument/2006/relationships/hyperlink" Target="http://en.wikipedia.org/wiki/Gauss's_law_for_magnetism" TargetMode="External"/><Relationship Id="rId11" Type="http://schemas.openxmlformats.org/officeDocument/2006/relationships/oleObject" Target="../embeddings/oleObject2.bin"/><Relationship Id="rId24" Type="http://schemas.openxmlformats.org/officeDocument/2006/relationships/image" Target="../media/image15.wmf"/><Relationship Id="rId5" Type="http://schemas.openxmlformats.org/officeDocument/2006/relationships/hyperlink" Target="http://en.wikipedia.org/wiki/Gauss's_law" TargetMode="External"/><Relationship Id="rId15" Type="http://schemas.openxmlformats.org/officeDocument/2006/relationships/oleObject" Target="../embeddings/oleObject4.bin"/><Relationship Id="rId23" Type="http://schemas.openxmlformats.org/officeDocument/2006/relationships/oleObject" Target="../embeddings/oleObject8.bin"/><Relationship Id="rId10" Type="http://schemas.openxmlformats.org/officeDocument/2006/relationships/image" Target="../media/image8.wmf"/><Relationship Id="rId19" Type="http://schemas.openxmlformats.org/officeDocument/2006/relationships/oleObject" Target="../embeddings/oleObject6.bin"/><Relationship Id="rId4" Type="http://schemas.openxmlformats.org/officeDocument/2006/relationships/hyperlink" Target="http://en.wikipedia.org/wiki/Integral" TargetMode="External"/><Relationship Id="rId9" Type="http://schemas.openxmlformats.org/officeDocument/2006/relationships/oleObject" Target="../embeddings/oleObject1.bin"/><Relationship Id="rId14" Type="http://schemas.openxmlformats.org/officeDocument/2006/relationships/image" Target="../media/image10.wmf"/><Relationship Id="rId22" Type="http://schemas.openxmlformats.org/officeDocument/2006/relationships/image" Target="../media/image14.wmf"/></Relationships>
</file>

<file path=ppt/slides/_rels/slide30.xml.rels><?xml version="1.0" encoding="UTF-8" standalone="yes"?>
<Relationships xmlns="http://schemas.openxmlformats.org/package/2006/relationships"><Relationship Id="rId3" Type="http://schemas.openxmlformats.org/officeDocument/2006/relationships/image" Target="../media/image120.gif"/><Relationship Id="rId2" Type="http://schemas.openxmlformats.org/officeDocument/2006/relationships/image" Target="../media/image119.gif"/><Relationship Id="rId1" Type="http://schemas.openxmlformats.org/officeDocument/2006/relationships/slideLayout" Target="../slideLayouts/slideLayout1.xml"/><Relationship Id="rId4" Type="http://schemas.openxmlformats.org/officeDocument/2006/relationships/image" Target="../media/image102.png"/></Relationships>
</file>

<file path=ppt/slides/_rels/slide3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xml"/><Relationship Id="rId5" Type="http://schemas.openxmlformats.org/officeDocument/2006/relationships/image" Target="../media/image102.png"/><Relationship Id="rId4" Type="http://schemas.openxmlformats.org/officeDocument/2006/relationships/image" Target="../media/image123.png"/></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102.bin"/><Relationship Id="rId3" Type="http://schemas.openxmlformats.org/officeDocument/2006/relationships/image" Target="../media/image125.jpeg"/><Relationship Id="rId7" Type="http://schemas.openxmlformats.org/officeDocument/2006/relationships/image" Target="../media/image123.wmf"/><Relationship Id="rId2" Type="http://schemas.openxmlformats.org/officeDocument/2006/relationships/slideLayout" Target="../slideLayouts/slideLayout1.xml"/><Relationship Id="rId1" Type="http://schemas.openxmlformats.org/officeDocument/2006/relationships/vmlDrawing" Target="../drawings/vmlDrawing21.vml"/><Relationship Id="rId6" Type="http://schemas.openxmlformats.org/officeDocument/2006/relationships/oleObject" Target="../embeddings/oleObject101.bin"/><Relationship Id="rId5" Type="http://schemas.openxmlformats.org/officeDocument/2006/relationships/image" Target="../media/image122.wmf"/><Relationship Id="rId4" Type="http://schemas.openxmlformats.org/officeDocument/2006/relationships/oleObject" Target="../embeddings/oleObject100.bin"/><Relationship Id="rId9" Type="http://schemas.openxmlformats.org/officeDocument/2006/relationships/image" Target="../media/image124.wmf"/></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105.bin"/><Relationship Id="rId13" Type="http://schemas.openxmlformats.org/officeDocument/2006/relationships/image" Target="../media/image130.wmf"/><Relationship Id="rId3" Type="http://schemas.openxmlformats.org/officeDocument/2006/relationships/image" Target="../media/image132.png"/><Relationship Id="rId7" Type="http://schemas.openxmlformats.org/officeDocument/2006/relationships/image" Target="../media/image127.wmf"/><Relationship Id="rId12" Type="http://schemas.openxmlformats.org/officeDocument/2006/relationships/oleObject" Target="../embeddings/oleObject107.bin"/><Relationship Id="rId2" Type="http://schemas.openxmlformats.org/officeDocument/2006/relationships/slideLayout" Target="../slideLayouts/slideLayout1.xml"/><Relationship Id="rId1" Type="http://schemas.openxmlformats.org/officeDocument/2006/relationships/vmlDrawing" Target="../drawings/vmlDrawing22.vml"/><Relationship Id="rId6" Type="http://schemas.openxmlformats.org/officeDocument/2006/relationships/oleObject" Target="../embeddings/oleObject104.bin"/><Relationship Id="rId11" Type="http://schemas.openxmlformats.org/officeDocument/2006/relationships/image" Target="../media/image129.wmf"/><Relationship Id="rId5" Type="http://schemas.openxmlformats.org/officeDocument/2006/relationships/image" Target="../media/image126.wmf"/><Relationship Id="rId15" Type="http://schemas.openxmlformats.org/officeDocument/2006/relationships/image" Target="../media/image131.wmf"/><Relationship Id="rId10" Type="http://schemas.openxmlformats.org/officeDocument/2006/relationships/oleObject" Target="../embeddings/oleObject106.bin"/><Relationship Id="rId4" Type="http://schemas.openxmlformats.org/officeDocument/2006/relationships/oleObject" Target="../embeddings/oleObject103.bin"/><Relationship Id="rId9" Type="http://schemas.openxmlformats.org/officeDocument/2006/relationships/image" Target="../media/image128.wmf"/><Relationship Id="rId14" Type="http://schemas.openxmlformats.org/officeDocument/2006/relationships/oleObject" Target="../embeddings/oleObject108.bin"/></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09.bin"/><Relationship Id="rId7" Type="http://schemas.openxmlformats.org/officeDocument/2006/relationships/image" Target="../media/image134.wmf"/><Relationship Id="rId2" Type="http://schemas.openxmlformats.org/officeDocument/2006/relationships/slideLayout" Target="../slideLayouts/slideLayout1.xml"/><Relationship Id="rId1" Type="http://schemas.openxmlformats.org/officeDocument/2006/relationships/vmlDrawing" Target="../drawings/vmlDrawing23.vml"/><Relationship Id="rId6" Type="http://schemas.openxmlformats.org/officeDocument/2006/relationships/oleObject" Target="../embeddings/oleObject110.bin"/><Relationship Id="rId5" Type="http://schemas.openxmlformats.org/officeDocument/2006/relationships/image" Target="../media/image135.png"/><Relationship Id="rId4" Type="http://schemas.openxmlformats.org/officeDocument/2006/relationships/image" Target="../media/image133.w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11.bin"/><Relationship Id="rId7" Type="http://schemas.openxmlformats.org/officeDocument/2006/relationships/image" Target="../media/image138.png"/><Relationship Id="rId2" Type="http://schemas.openxmlformats.org/officeDocument/2006/relationships/slideLayout" Target="../slideLayouts/slideLayout1.xml"/><Relationship Id="rId1" Type="http://schemas.openxmlformats.org/officeDocument/2006/relationships/vmlDrawing" Target="../drawings/vmlDrawing24.vml"/><Relationship Id="rId6" Type="http://schemas.openxmlformats.org/officeDocument/2006/relationships/image" Target="../media/image137.wmf"/><Relationship Id="rId5" Type="http://schemas.openxmlformats.org/officeDocument/2006/relationships/oleObject" Target="../embeddings/oleObject112.bin"/><Relationship Id="rId4" Type="http://schemas.openxmlformats.org/officeDocument/2006/relationships/image" Target="../media/image136.wmf"/></Relationships>
</file>

<file path=ppt/slides/_rels/slide3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jpeg"/><Relationship Id="rId1" Type="http://schemas.openxmlformats.org/officeDocument/2006/relationships/slideLayout" Target="../slideLayouts/slideLayout1.xml"/><Relationship Id="rId5" Type="http://schemas.openxmlformats.org/officeDocument/2006/relationships/image" Target="../media/image144.jpeg"/><Relationship Id="rId4" Type="http://schemas.openxmlformats.org/officeDocument/2006/relationships/image" Target="../media/image143.png"/></Relationships>
</file>

<file path=ppt/slides/_rels/slide38.xml.rels><?xml version="1.0" encoding="UTF-8" standalone="yes"?>
<Relationships xmlns="http://schemas.openxmlformats.org/package/2006/relationships"><Relationship Id="rId8" Type="http://schemas.openxmlformats.org/officeDocument/2006/relationships/hyperlink" Target="http://en.wikipedia.org/wiki/Oliver_Heaviside" TargetMode="External"/><Relationship Id="rId13" Type="http://schemas.openxmlformats.org/officeDocument/2006/relationships/hyperlink" Target="http://en.wikipedia.org/wiki/Sinusoidal" TargetMode="External"/><Relationship Id="rId3" Type="http://schemas.openxmlformats.org/officeDocument/2006/relationships/hyperlink" Target="http://en.wikipedia.org/wiki/Energy_flux" TargetMode="External"/><Relationship Id="rId7" Type="http://schemas.openxmlformats.org/officeDocument/2006/relationships/hyperlink" Target="http://en.wikipedia.org/wiki/John_Henry_Poynting" TargetMode="External"/><Relationship Id="rId12" Type="http://schemas.openxmlformats.org/officeDocument/2006/relationships/hyperlink" Target="http://en.wikipedia.org/wiki/Poynting_vector#cite_note-1" TargetMode="External"/><Relationship Id="rId17" Type="http://schemas.openxmlformats.org/officeDocument/2006/relationships/image" Target="../media/image146.png"/><Relationship Id="rId2" Type="http://schemas.openxmlformats.org/officeDocument/2006/relationships/hyperlink" Target="http://en.wikipedia.org/wiki/Physics" TargetMode="External"/><Relationship Id="rId16" Type="http://schemas.openxmlformats.org/officeDocument/2006/relationships/hyperlink" Target="http://en.wikipedia.org/wiki/Complex_conjugate" TargetMode="External"/><Relationship Id="rId1" Type="http://schemas.openxmlformats.org/officeDocument/2006/relationships/slideLayout" Target="../slideLayouts/slideLayout1.xml"/><Relationship Id="rId6" Type="http://schemas.openxmlformats.org/officeDocument/2006/relationships/hyperlink" Target="http://en.wikipedia.org/wiki/Electromagnetic_field" TargetMode="External"/><Relationship Id="rId11" Type="http://schemas.openxmlformats.org/officeDocument/2006/relationships/hyperlink" Target="http://en.wikipedia.org/wiki/Poynting_vector#cite_note-0" TargetMode="External"/><Relationship Id="rId5" Type="http://schemas.openxmlformats.org/officeDocument/2006/relationships/hyperlink" Target="http://en.wikipedia.org/wiki/Metre" TargetMode="External"/><Relationship Id="rId15" Type="http://schemas.openxmlformats.org/officeDocument/2006/relationships/hyperlink" Target="http://en.wikipedia.org/wiki/Complex_number" TargetMode="External"/><Relationship Id="rId10" Type="http://schemas.openxmlformats.org/officeDocument/2006/relationships/image" Target="../media/image145.png"/><Relationship Id="rId4" Type="http://schemas.openxmlformats.org/officeDocument/2006/relationships/hyperlink" Target="http://en.wikipedia.org/wiki/Watt" TargetMode="External"/><Relationship Id="rId9" Type="http://schemas.openxmlformats.org/officeDocument/2006/relationships/hyperlink" Target="http://en.wikipedia.org/wiki/Nikolay_Umov" TargetMode="External"/><Relationship Id="rId14" Type="http://schemas.openxmlformats.org/officeDocument/2006/relationships/hyperlink" Target="http://en.wikipedia.org/wiki/Average"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48.emf"/><Relationship Id="rId2" Type="http://schemas.openxmlformats.org/officeDocument/2006/relationships/image" Target="../media/image14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hyperlink" Target="http://en.wikipedia.org/wiki/Permeability_of_free_space" TargetMode="External"/><Relationship Id="rId13" Type="http://schemas.openxmlformats.org/officeDocument/2006/relationships/hyperlink" Target="http://en.wikipedia.org/wiki/Current_density" TargetMode="External"/><Relationship Id="rId18" Type="http://schemas.openxmlformats.org/officeDocument/2006/relationships/image" Target="../media/image22.png"/><Relationship Id="rId26" Type="http://schemas.openxmlformats.org/officeDocument/2006/relationships/image" Target="../media/image18.wmf"/><Relationship Id="rId3" Type="http://schemas.openxmlformats.org/officeDocument/2006/relationships/hyperlink" Target="http://en.wikipedia.org/wiki/Electric_field" TargetMode="External"/><Relationship Id="rId21" Type="http://schemas.openxmlformats.org/officeDocument/2006/relationships/oleObject" Target="../embeddings/oleObject9.bin"/><Relationship Id="rId7" Type="http://schemas.openxmlformats.org/officeDocument/2006/relationships/hyperlink" Target="http://en.wikipedia.org/wiki/Electric_constant" TargetMode="External"/><Relationship Id="rId12" Type="http://schemas.openxmlformats.org/officeDocument/2006/relationships/hyperlink" Target="http://en.wikipedia.org/wiki/Bound_charge" TargetMode="External"/><Relationship Id="rId17" Type="http://schemas.openxmlformats.org/officeDocument/2006/relationships/image" Target="../media/image21.png"/><Relationship Id="rId25" Type="http://schemas.openxmlformats.org/officeDocument/2006/relationships/oleObject" Target="../embeddings/oleObject11.bin"/><Relationship Id="rId2" Type="http://schemas.openxmlformats.org/officeDocument/2006/relationships/slideLayout" Target="../slideLayouts/slideLayout1.xml"/><Relationship Id="rId16" Type="http://schemas.openxmlformats.org/officeDocument/2006/relationships/hyperlink" Target="http://en.wikipedia.org/wiki/Electric_charge" TargetMode="External"/><Relationship Id="rId20" Type="http://schemas.openxmlformats.org/officeDocument/2006/relationships/image" Target="../media/image24.png"/><Relationship Id="rId29" Type="http://schemas.openxmlformats.org/officeDocument/2006/relationships/oleObject" Target="../embeddings/oleObject13.bin"/><Relationship Id="rId1" Type="http://schemas.openxmlformats.org/officeDocument/2006/relationships/vmlDrawing" Target="../drawings/vmlDrawing2.vml"/><Relationship Id="rId6" Type="http://schemas.openxmlformats.org/officeDocument/2006/relationships/hyperlink" Target="http://en.wikipedia.org/wiki/Permittivity_of_free_space" TargetMode="External"/><Relationship Id="rId11" Type="http://schemas.openxmlformats.org/officeDocument/2006/relationships/hyperlink" Target="http://en.wikipedia.org/wiki/Free_charge" TargetMode="External"/><Relationship Id="rId24" Type="http://schemas.openxmlformats.org/officeDocument/2006/relationships/image" Target="../media/image17.wmf"/><Relationship Id="rId5" Type="http://schemas.openxmlformats.org/officeDocument/2006/relationships/hyperlink" Target="http://en.wikipedia.org/wiki/Electric_displacement_field" TargetMode="External"/><Relationship Id="rId15" Type="http://schemas.openxmlformats.org/officeDocument/2006/relationships/hyperlink" Target="http://en.wikipedia.org/wiki/Bound_current" TargetMode="External"/><Relationship Id="rId23" Type="http://schemas.openxmlformats.org/officeDocument/2006/relationships/oleObject" Target="../embeddings/oleObject10.bin"/><Relationship Id="rId28" Type="http://schemas.openxmlformats.org/officeDocument/2006/relationships/image" Target="../media/image19.wmf"/><Relationship Id="rId10" Type="http://schemas.openxmlformats.org/officeDocument/2006/relationships/hyperlink" Target="http://en.wikipedia.org/wiki/Charge_density" TargetMode="External"/><Relationship Id="rId19" Type="http://schemas.openxmlformats.org/officeDocument/2006/relationships/image" Target="../media/image23.png"/><Relationship Id="rId4" Type="http://schemas.openxmlformats.org/officeDocument/2006/relationships/hyperlink" Target="http://en.wikipedia.org/wiki/Magnetic_field" TargetMode="External"/><Relationship Id="rId9" Type="http://schemas.openxmlformats.org/officeDocument/2006/relationships/hyperlink" Target="http://en.wikipedia.org/wiki/Magnetic_constant" TargetMode="External"/><Relationship Id="rId14" Type="http://schemas.openxmlformats.org/officeDocument/2006/relationships/hyperlink" Target="http://en.wikipedia.org/wiki/Free_current" TargetMode="External"/><Relationship Id="rId22" Type="http://schemas.openxmlformats.org/officeDocument/2006/relationships/image" Target="../media/image16.wmf"/><Relationship Id="rId27" Type="http://schemas.openxmlformats.org/officeDocument/2006/relationships/oleObject" Target="../embeddings/oleObject12.bin"/><Relationship Id="rId30" Type="http://schemas.openxmlformats.org/officeDocument/2006/relationships/image" Target="../media/image20.wmf"/></Relationships>
</file>

<file path=ppt/slides/_rels/slide40.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oleObject" Target="../embeddings/oleObject14.bin"/><Relationship Id="rId7" Type="http://schemas.openxmlformats.org/officeDocument/2006/relationships/oleObject" Target="../embeddings/oleObject16.bin"/><Relationship Id="rId12" Type="http://schemas.openxmlformats.org/officeDocument/2006/relationships/image" Target="../media/image29.wmf"/><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26.wmf"/><Relationship Id="rId11" Type="http://schemas.openxmlformats.org/officeDocument/2006/relationships/oleObject" Target="../embeddings/oleObject18.bin"/><Relationship Id="rId5" Type="http://schemas.openxmlformats.org/officeDocument/2006/relationships/oleObject" Target="../embeddings/oleObject15.bin"/><Relationship Id="rId10" Type="http://schemas.openxmlformats.org/officeDocument/2006/relationships/image" Target="../media/image28.wmf"/><Relationship Id="rId4" Type="http://schemas.openxmlformats.org/officeDocument/2006/relationships/image" Target="../media/image25.wmf"/><Relationship Id="rId9" Type="http://schemas.openxmlformats.org/officeDocument/2006/relationships/oleObject" Target="../embeddings/oleObject17.bin"/></Relationships>
</file>

<file path=ppt/slides/_rels/slide6.x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media/image31.wmf"/><Relationship Id="rId5" Type="http://schemas.openxmlformats.org/officeDocument/2006/relationships/oleObject" Target="../embeddings/oleObject20.bin"/><Relationship Id="rId10" Type="http://schemas.openxmlformats.org/officeDocument/2006/relationships/image" Target="../media/image33.wmf"/><Relationship Id="rId4" Type="http://schemas.openxmlformats.org/officeDocument/2006/relationships/image" Target="../media/image30.wmf"/><Relationship Id="rId9" Type="http://schemas.openxmlformats.org/officeDocument/2006/relationships/oleObject" Target="../embeddings/oleObject22.bin"/></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1.xml"/><Relationship Id="rId1" Type="http://schemas.openxmlformats.org/officeDocument/2006/relationships/vmlDrawing" Target="../drawings/vmlDrawing5.vml"/><Relationship Id="rId5" Type="http://schemas.openxmlformats.org/officeDocument/2006/relationships/image" Target="../media/image35.jpeg"/><Relationship Id="rId4" Type="http://schemas.openxmlformats.org/officeDocument/2006/relationships/image" Target="../media/image34.wmf"/></Relationships>
</file>

<file path=ppt/slides/_rels/slide8.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40.png"/><Relationship Id="rId2" Type="http://schemas.openxmlformats.org/officeDocument/2006/relationships/hyperlink" Target="http://en.wikipedia.org/wiki/Metamaterial" TargetMode="External"/><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9.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42.png"/><Relationship Id="rId7" Type="http://schemas.openxmlformats.org/officeDocument/2006/relationships/image" Target="../media/image350.png"/><Relationship Id="rId2" Type="http://schemas.openxmlformats.org/officeDocument/2006/relationships/image" Target="../media/image4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60375" y="381000"/>
            <a:ext cx="8226425" cy="685800"/>
          </a:xfrm>
          <a:noFill/>
        </p:spPr>
        <p:txBody>
          <a:bodyPr/>
          <a:lstStyle/>
          <a:p>
            <a:pPr algn="ctr" eaLnBrk="1" hangingPunct="1"/>
            <a:r>
              <a:rPr lang="en-US" altLang="en-US" sz="3200" b="1" smtClean="0">
                <a:latin typeface="Arial" panose="020B0604020202020204" pitchFamily="34" charset="0"/>
                <a:ea typeface="ＭＳ Ｐゴシック" panose="020B0600070205080204" pitchFamily="34" charset="-128"/>
              </a:rPr>
              <a:t>Outline</a:t>
            </a:r>
          </a:p>
        </p:txBody>
      </p:sp>
      <p:sp>
        <p:nvSpPr>
          <p:cNvPr id="4099" name="TextBox 6"/>
          <p:cNvSpPr txBox="1">
            <a:spLocks noChangeArrowheads="1"/>
          </p:cNvSpPr>
          <p:nvPr/>
        </p:nvSpPr>
        <p:spPr bwMode="auto">
          <a:xfrm>
            <a:off x="1219200" y="1219200"/>
            <a:ext cx="7162800"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buFont typeface="Arial" panose="020B0604020202020204" pitchFamily="34" charset="0"/>
              <a:buChar char="•"/>
            </a:pPr>
            <a:r>
              <a:rPr lang="en-US" altLang="en-US" dirty="0"/>
              <a:t> Maxwell Equations</a:t>
            </a:r>
          </a:p>
          <a:p>
            <a:pPr eaLnBrk="1" hangingPunct="1">
              <a:buFont typeface="Arial" panose="020B0604020202020204" pitchFamily="34" charset="0"/>
              <a:buChar char="•"/>
            </a:pPr>
            <a:r>
              <a:rPr lang="en-US" altLang="en-US" dirty="0"/>
              <a:t> Constitutive Relations</a:t>
            </a:r>
          </a:p>
          <a:p>
            <a:pPr eaLnBrk="1" hangingPunct="1">
              <a:buFont typeface="Arial" panose="020B0604020202020204" pitchFamily="34" charset="0"/>
              <a:buChar char="•"/>
            </a:pPr>
            <a:r>
              <a:rPr lang="en-US" altLang="en-US" dirty="0"/>
              <a:t> Lossy Medium</a:t>
            </a:r>
          </a:p>
          <a:p>
            <a:pPr eaLnBrk="1" hangingPunct="1">
              <a:buFont typeface="Arial" panose="020B0604020202020204" pitchFamily="34" charset="0"/>
              <a:buChar char="•"/>
            </a:pPr>
            <a:r>
              <a:rPr lang="en-US" altLang="en-US" dirty="0"/>
              <a:t> Metamaterials</a:t>
            </a:r>
          </a:p>
          <a:p>
            <a:pPr eaLnBrk="1" hangingPunct="1">
              <a:buFont typeface="Arial" panose="020B0604020202020204" pitchFamily="34" charset="0"/>
              <a:buChar char="•"/>
            </a:pPr>
            <a:r>
              <a:rPr lang="en-US" altLang="en-US" dirty="0"/>
              <a:t> Boundary Conditions</a:t>
            </a:r>
          </a:p>
          <a:p>
            <a:pPr eaLnBrk="1" hangingPunct="1">
              <a:buFont typeface="Arial" panose="020B0604020202020204" pitchFamily="34" charset="0"/>
              <a:buChar char="•"/>
            </a:pPr>
            <a:r>
              <a:rPr lang="en-US" altLang="en-US" dirty="0"/>
              <a:t> Wave Equations</a:t>
            </a:r>
          </a:p>
          <a:p>
            <a:pPr eaLnBrk="1" hangingPunct="1">
              <a:buFont typeface="Arial" panose="020B0604020202020204" pitchFamily="34" charset="0"/>
              <a:buChar char="•"/>
            </a:pPr>
            <a:r>
              <a:rPr lang="en-US" altLang="en-US" dirty="0"/>
              <a:t> Wave Propagation</a:t>
            </a:r>
          </a:p>
          <a:p>
            <a:pPr eaLnBrk="1" hangingPunct="1">
              <a:buFont typeface="Arial" panose="020B0604020202020204" pitchFamily="34" charset="0"/>
              <a:buChar char="•"/>
            </a:pPr>
            <a:r>
              <a:rPr lang="en-US" altLang="en-US" dirty="0"/>
              <a:t> Polarization</a:t>
            </a:r>
          </a:p>
          <a:p>
            <a:pPr eaLnBrk="1" hangingPunct="1">
              <a:buFont typeface="Arial" panose="020B0604020202020204" pitchFamily="34" charset="0"/>
              <a:buChar char="•"/>
            </a:pPr>
            <a:r>
              <a:rPr lang="en-US" altLang="en-US" dirty="0"/>
              <a:t> Plane Wave Reflection and Refraction</a:t>
            </a:r>
          </a:p>
          <a:p>
            <a:pPr eaLnBrk="1" hangingPunct="1">
              <a:buFont typeface="Arial" panose="020B0604020202020204" pitchFamily="34" charset="0"/>
              <a:buChar char="•"/>
            </a:pPr>
            <a:r>
              <a:rPr lang="en-US" altLang="en-US" dirty="0"/>
              <a:t> </a:t>
            </a:r>
            <a:r>
              <a:rPr lang="en-US" altLang="en-US" dirty="0" err="1"/>
              <a:t>Poynting</a:t>
            </a:r>
            <a:r>
              <a:rPr lang="en-US" altLang="en-US" dirty="0"/>
              <a:t> Vector</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612775" y="533400"/>
            <a:ext cx="8226425" cy="685800"/>
          </a:xfrm>
          <a:prstGeom prst="rect">
            <a:avLst/>
          </a:prstGeom>
          <a:noFill/>
          <a:ln w="9525">
            <a:noFill/>
            <a:miter lim="800000"/>
            <a:headEnd/>
            <a:tailEnd/>
          </a:ln>
        </p:spPr>
        <p:txBody>
          <a:bodyPr anchor="ctr"/>
          <a:lstStyle/>
          <a:p>
            <a:pPr algn="ctr" eaLnBrk="1" hangingPunct="1">
              <a:defRPr/>
            </a:pPr>
            <a:r>
              <a:rPr lang="en-US" sz="3200" b="1" kern="0" dirty="0">
                <a:latin typeface="Arial" charset="0"/>
                <a:ea typeface="ＭＳ Ｐゴシック" charset="-128"/>
                <a:cs typeface="ＭＳ Ｐゴシック" charset="-128"/>
              </a:rPr>
              <a:t>Wave Equations</a:t>
            </a:r>
          </a:p>
        </p:txBody>
      </p:sp>
      <p:sp>
        <p:nvSpPr>
          <p:cNvPr id="12291" name="TextBox 4"/>
          <p:cNvSpPr txBox="1">
            <a:spLocks noChangeArrowheads="1"/>
          </p:cNvSpPr>
          <p:nvPr/>
        </p:nvSpPr>
        <p:spPr bwMode="auto">
          <a:xfrm>
            <a:off x="838200" y="1295400"/>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In vacuum and charge free space:</a:t>
            </a:r>
          </a:p>
        </p:txBody>
      </p:sp>
      <p:sp>
        <p:nvSpPr>
          <p:cNvPr id="9" name="Right Arrow 8"/>
          <p:cNvSpPr/>
          <p:nvPr/>
        </p:nvSpPr>
        <p:spPr>
          <a:xfrm>
            <a:off x="3429000" y="2514600"/>
            <a:ext cx="533400" cy="304800"/>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2293" name="TextBox 4"/>
          <p:cNvSpPr txBox="1">
            <a:spLocks noChangeArrowheads="1"/>
          </p:cNvSpPr>
          <p:nvPr/>
        </p:nvSpPr>
        <p:spPr bwMode="auto">
          <a:xfrm>
            <a:off x="5334000" y="3521075"/>
            <a:ext cx="121920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Identity:</a:t>
            </a:r>
          </a:p>
        </p:txBody>
      </p:sp>
      <p:sp>
        <p:nvSpPr>
          <p:cNvPr id="11" name="Down Arrow 10"/>
          <p:cNvSpPr/>
          <p:nvPr/>
        </p:nvSpPr>
        <p:spPr>
          <a:xfrm>
            <a:off x="4876800" y="3352800"/>
            <a:ext cx="381000" cy="685800"/>
          </a:xfrm>
          <a:prstGeom prst="downArrow">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2295" name="Rectangle 12"/>
          <p:cNvSpPr>
            <a:spLocks noChangeArrowheads="1"/>
          </p:cNvSpPr>
          <p:nvPr/>
        </p:nvSpPr>
        <p:spPr bwMode="auto">
          <a:xfrm>
            <a:off x="6629400" y="4800600"/>
            <a:ext cx="2159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Helmholtz equation</a:t>
            </a:r>
          </a:p>
        </p:txBody>
      </p:sp>
      <p:graphicFrame>
        <p:nvGraphicFramePr>
          <p:cNvPr id="12296" name="Object 13"/>
          <p:cNvGraphicFramePr>
            <a:graphicFrameLocks noChangeAspect="1"/>
          </p:cNvGraphicFramePr>
          <p:nvPr/>
        </p:nvGraphicFramePr>
        <p:xfrm>
          <a:off x="1243013" y="1624013"/>
          <a:ext cx="1108075" cy="384175"/>
        </p:xfrm>
        <a:graphic>
          <a:graphicData uri="http://schemas.openxmlformats.org/presentationml/2006/ole">
            <mc:AlternateContent xmlns:mc="http://schemas.openxmlformats.org/markup-compatibility/2006">
              <mc:Choice xmlns:v="urn:schemas-microsoft-com:vml" Requires="v">
                <p:oleObj spid="_x0000_s12732" name="Equation" r:id="rId3" imgW="583947" imgH="203112" progId="Equation.3">
                  <p:embed/>
                </p:oleObj>
              </mc:Choice>
              <mc:Fallback>
                <p:oleObj name="Equation" r:id="rId3" imgW="583947" imgH="203112" progId="Equation.3">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3013" y="1624013"/>
                        <a:ext cx="1108075" cy="384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7" name="Object 14"/>
          <p:cNvGraphicFramePr>
            <a:graphicFrameLocks noChangeAspect="1"/>
          </p:cNvGraphicFramePr>
          <p:nvPr/>
        </p:nvGraphicFramePr>
        <p:xfrm>
          <a:off x="1219200" y="1981200"/>
          <a:ext cx="1084263" cy="384175"/>
        </p:xfrm>
        <a:graphic>
          <a:graphicData uri="http://schemas.openxmlformats.org/presentationml/2006/ole">
            <mc:AlternateContent xmlns:mc="http://schemas.openxmlformats.org/markup-compatibility/2006">
              <mc:Choice xmlns:v="urn:schemas-microsoft-com:vml" Requires="v">
                <p:oleObj spid="_x0000_s12733" name="Equation" r:id="rId5" imgW="571252" imgH="203112" progId="Equation.3">
                  <p:embed/>
                </p:oleObj>
              </mc:Choice>
              <mc:Fallback>
                <p:oleObj name="Equation" r:id="rId5" imgW="571252" imgH="203112" progId="Equation.3">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9200" y="1981200"/>
                        <a:ext cx="1084263" cy="384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8" name="Object 15"/>
          <p:cNvGraphicFramePr>
            <a:graphicFrameLocks noChangeAspect="1"/>
          </p:cNvGraphicFramePr>
          <p:nvPr/>
        </p:nvGraphicFramePr>
        <p:xfrm>
          <a:off x="990600" y="2286000"/>
          <a:ext cx="1612900" cy="768350"/>
        </p:xfrm>
        <a:graphic>
          <a:graphicData uri="http://schemas.openxmlformats.org/presentationml/2006/ole">
            <mc:AlternateContent xmlns:mc="http://schemas.openxmlformats.org/markup-compatibility/2006">
              <mc:Choice xmlns:v="urn:schemas-microsoft-com:vml" Requires="v">
                <p:oleObj spid="_x0000_s12734" name="Equation" r:id="rId7" imgW="850531" imgH="406224" progId="Equation.3">
                  <p:embed/>
                </p:oleObj>
              </mc:Choice>
              <mc:Fallback>
                <p:oleObj name="Equation" r:id="rId7" imgW="850531" imgH="406224" progId="Equation.3">
                  <p:embed/>
                  <p:pic>
                    <p:nvPicPr>
                      <p:cNvPr id="0"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0600" y="2286000"/>
                        <a:ext cx="1612900" cy="768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9" name="Object 16"/>
          <p:cNvGraphicFramePr>
            <a:graphicFrameLocks noChangeAspect="1"/>
          </p:cNvGraphicFramePr>
          <p:nvPr/>
        </p:nvGraphicFramePr>
        <p:xfrm>
          <a:off x="1066800" y="3048000"/>
          <a:ext cx="1493838" cy="768350"/>
        </p:xfrm>
        <a:graphic>
          <a:graphicData uri="http://schemas.openxmlformats.org/presentationml/2006/ole">
            <mc:AlternateContent xmlns:mc="http://schemas.openxmlformats.org/markup-compatibility/2006">
              <mc:Choice xmlns:v="urn:schemas-microsoft-com:vml" Requires="v">
                <p:oleObj spid="_x0000_s12735" name="Equation" r:id="rId9" imgW="787058" imgH="406224" progId="Equation.3">
                  <p:embed/>
                </p:oleObj>
              </mc:Choice>
              <mc:Fallback>
                <p:oleObj name="Equation" r:id="rId9" imgW="787058" imgH="406224" progId="Equation.3">
                  <p:embed/>
                  <p:pic>
                    <p:nvPicPr>
                      <p:cNvPr id="0"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6800" y="3048000"/>
                        <a:ext cx="1493838" cy="768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00" name="Object 17"/>
          <p:cNvGraphicFramePr>
            <a:graphicFrameLocks noChangeAspect="1"/>
          </p:cNvGraphicFramePr>
          <p:nvPr>
            <p:extLst>
              <p:ext uri="{D42A27DB-BD31-4B8C-83A1-F6EECF244321}">
                <p14:modId xmlns:p14="http://schemas.microsoft.com/office/powerpoint/2010/main" val="3271532782"/>
              </p:ext>
            </p:extLst>
          </p:nvPr>
        </p:nvGraphicFramePr>
        <p:xfrm>
          <a:off x="4303713" y="1600200"/>
          <a:ext cx="4189412" cy="1584325"/>
        </p:xfrm>
        <a:graphic>
          <a:graphicData uri="http://schemas.openxmlformats.org/presentationml/2006/ole">
            <mc:AlternateContent xmlns:mc="http://schemas.openxmlformats.org/markup-compatibility/2006">
              <mc:Choice xmlns:v="urn:schemas-microsoft-com:vml" Requires="v">
                <p:oleObj spid="_x0000_s12736" name="Equation" r:id="rId11" imgW="2209680" imgH="838080" progId="Equation.3">
                  <p:embed/>
                </p:oleObj>
              </mc:Choice>
              <mc:Fallback>
                <p:oleObj name="Equation" r:id="rId11" imgW="2209680" imgH="838080" progId="Equation.3">
                  <p:embed/>
                  <p:pic>
                    <p:nvPicPr>
                      <p:cNvPr id="0" name="Object 17"/>
                      <p:cNvPicPr>
                        <a:picLocks noChangeAspect="1" noChangeArrowheads="1"/>
                      </p:cNvPicPr>
                      <p:nvPr/>
                    </p:nvPicPr>
                    <p:blipFill>
                      <a:blip r:embed="rId12"/>
                      <a:srcRect/>
                      <a:stretch>
                        <a:fillRect/>
                      </a:stretch>
                    </p:blipFill>
                    <p:spPr bwMode="auto">
                      <a:xfrm>
                        <a:off x="4303713" y="1600200"/>
                        <a:ext cx="4189412" cy="1584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01" name="Object 18"/>
          <p:cNvGraphicFramePr>
            <a:graphicFrameLocks noChangeAspect="1"/>
          </p:cNvGraphicFramePr>
          <p:nvPr/>
        </p:nvGraphicFramePr>
        <p:xfrm>
          <a:off x="6172200" y="3505200"/>
          <a:ext cx="2820988" cy="381000"/>
        </p:xfrm>
        <a:graphic>
          <a:graphicData uri="http://schemas.openxmlformats.org/presentationml/2006/ole">
            <mc:AlternateContent xmlns:mc="http://schemas.openxmlformats.org/markup-compatibility/2006">
              <mc:Choice xmlns:v="urn:schemas-microsoft-com:vml" Requires="v">
                <p:oleObj spid="_x0000_s12737" name="Equation" r:id="rId13" imgW="1689100" imgH="228600" progId="Equation.3">
                  <p:embed/>
                </p:oleObj>
              </mc:Choice>
              <mc:Fallback>
                <p:oleObj name="Equation" r:id="rId13" imgW="1689100" imgH="228600" progId="Equation.3">
                  <p:embed/>
                  <p:pic>
                    <p:nvPicPr>
                      <p:cNvPr id="0" name="Object 1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72200" y="3505200"/>
                        <a:ext cx="2820988"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02" name="Object 19"/>
          <p:cNvGraphicFramePr>
            <a:graphicFrameLocks noChangeAspect="1"/>
          </p:cNvGraphicFramePr>
          <p:nvPr/>
        </p:nvGraphicFramePr>
        <p:xfrm>
          <a:off x="3886200" y="4267200"/>
          <a:ext cx="2503488" cy="1584325"/>
        </p:xfrm>
        <a:graphic>
          <a:graphicData uri="http://schemas.openxmlformats.org/presentationml/2006/ole">
            <mc:AlternateContent xmlns:mc="http://schemas.openxmlformats.org/markup-compatibility/2006">
              <mc:Choice xmlns:v="urn:schemas-microsoft-com:vml" Requires="v">
                <p:oleObj spid="_x0000_s12738" name="Equation" r:id="rId15" imgW="1320800" imgH="838200" progId="Equation.3">
                  <p:embed/>
                </p:oleObj>
              </mc:Choice>
              <mc:Fallback>
                <p:oleObj name="Equation" r:id="rId15" imgW="1320800" imgH="838200" progId="Equation.3">
                  <p:embed/>
                  <p:pic>
                    <p:nvPicPr>
                      <p:cNvPr id="0" name="Object 1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86200" y="4267200"/>
                        <a:ext cx="2503488" cy="1584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838200" y="1600200"/>
            <a:ext cx="2895600" cy="10668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5" name="Rectangle 2"/>
          <p:cNvSpPr txBox="1">
            <a:spLocks noChangeArrowheads="1"/>
          </p:cNvSpPr>
          <p:nvPr/>
        </p:nvSpPr>
        <p:spPr bwMode="auto">
          <a:xfrm>
            <a:off x="612775" y="533400"/>
            <a:ext cx="8226425" cy="685800"/>
          </a:xfrm>
          <a:prstGeom prst="rect">
            <a:avLst/>
          </a:prstGeom>
          <a:noFill/>
          <a:ln w="9525">
            <a:noFill/>
            <a:miter lim="800000"/>
            <a:headEnd/>
            <a:tailEnd/>
          </a:ln>
        </p:spPr>
        <p:txBody>
          <a:bodyPr anchor="ctr"/>
          <a:lstStyle/>
          <a:p>
            <a:pPr algn="ctr" eaLnBrk="1" hangingPunct="1">
              <a:defRPr/>
            </a:pPr>
            <a:r>
              <a:rPr lang="en-US" sz="3200" b="1" kern="0" dirty="0">
                <a:latin typeface="Arial" charset="0"/>
                <a:ea typeface="ＭＳ Ｐゴシック" charset="-128"/>
                <a:cs typeface="ＭＳ Ｐゴシック" charset="-128"/>
              </a:rPr>
              <a:t>Solve Helmholtz Equations</a:t>
            </a:r>
          </a:p>
        </p:txBody>
      </p:sp>
      <p:sp>
        <p:nvSpPr>
          <p:cNvPr id="13316" name="TextBox 4"/>
          <p:cNvSpPr txBox="1">
            <a:spLocks noChangeArrowheads="1"/>
          </p:cNvSpPr>
          <p:nvPr/>
        </p:nvSpPr>
        <p:spPr bwMode="auto">
          <a:xfrm>
            <a:off x="228600" y="1219200"/>
            <a:ext cx="8534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The general solution to the electromagnetic wave equation is a </a:t>
            </a:r>
            <a:r>
              <a:rPr lang="en-US" altLang="en-US" sz="1400">
                <a:hlinkClick r:id="rId3" action="ppaction://hlinkfile" tooltip="Superposition principle"/>
              </a:rPr>
              <a:t>linear superposition</a:t>
            </a:r>
            <a:r>
              <a:rPr lang="en-US" altLang="en-US" sz="1400"/>
              <a:t> of waves of the form:</a:t>
            </a:r>
          </a:p>
        </p:txBody>
      </p:sp>
      <p:graphicFrame>
        <p:nvGraphicFramePr>
          <p:cNvPr id="13317" name="Object 8"/>
          <p:cNvGraphicFramePr>
            <a:graphicFrameLocks noChangeAspect="1"/>
          </p:cNvGraphicFramePr>
          <p:nvPr/>
        </p:nvGraphicFramePr>
        <p:xfrm>
          <a:off x="914400" y="3505200"/>
          <a:ext cx="1411288" cy="536575"/>
        </p:xfrm>
        <a:graphic>
          <a:graphicData uri="http://schemas.openxmlformats.org/presentationml/2006/ole">
            <mc:AlternateContent xmlns:mc="http://schemas.openxmlformats.org/markup-compatibility/2006">
              <mc:Choice xmlns:v="urn:schemas-microsoft-com:vml" Requires="v">
                <p:oleObj spid="_x0000_s13570" name="Equation" r:id="rId4" imgW="533169" imgH="203112" progId="Equation.3">
                  <p:embed/>
                </p:oleObj>
              </mc:Choice>
              <mc:Fallback>
                <p:oleObj name="Equation" r:id="rId4" imgW="533169" imgH="203112"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3505200"/>
                        <a:ext cx="1411288" cy="536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18" name="TextBox 4"/>
          <p:cNvSpPr txBox="1">
            <a:spLocks noChangeArrowheads="1"/>
          </p:cNvSpPr>
          <p:nvPr/>
        </p:nvSpPr>
        <p:spPr bwMode="auto">
          <a:xfrm>
            <a:off x="2590800" y="3581400"/>
            <a:ext cx="2362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Angular frequency (rad/s)</a:t>
            </a:r>
          </a:p>
        </p:txBody>
      </p:sp>
      <p:graphicFrame>
        <p:nvGraphicFramePr>
          <p:cNvPr id="13319" name="Object 9"/>
          <p:cNvGraphicFramePr>
            <a:graphicFrameLocks noChangeAspect="1"/>
          </p:cNvGraphicFramePr>
          <p:nvPr/>
        </p:nvGraphicFramePr>
        <p:xfrm>
          <a:off x="838200" y="4343400"/>
          <a:ext cx="1804988" cy="987425"/>
        </p:xfrm>
        <a:graphic>
          <a:graphicData uri="http://schemas.openxmlformats.org/presentationml/2006/ole">
            <mc:AlternateContent xmlns:mc="http://schemas.openxmlformats.org/markup-compatibility/2006">
              <mc:Choice xmlns:v="urn:schemas-microsoft-com:vml" Requires="v">
                <p:oleObj spid="_x0000_s13571" name="Equation" r:id="rId6" imgW="787400" imgH="431800" progId="Equation.3">
                  <p:embed/>
                </p:oleObj>
              </mc:Choice>
              <mc:Fallback>
                <p:oleObj name="Equation" r:id="rId6" imgW="787400" imgH="431800"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4343400"/>
                        <a:ext cx="1804988" cy="987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0" name="Object 11"/>
          <p:cNvGraphicFramePr>
            <a:graphicFrameLocks noChangeAspect="1"/>
          </p:cNvGraphicFramePr>
          <p:nvPr/>
        </p:nvGraphicFramePr>
        <p:xfrm>
          <a:off x="990600" y="1676400"/>
          <a:ext cx="2574925" cy="911225"/>
        </p:xfrm>
        <a:graphic>
          <a:graphicData uri="http://schemas.openxmlformats.org/presentationml/2006/ole">
            <mc:AlternateContent xmlns:mc="http://schemas.openxmlformats.org/markup-compatibility/2006">
              <mc:Choice xmlns:v="urn:schemas-microsoft-com:vml" Requires="v">
                <p:oleObj spid="_x0000_s13572" name="Equation" r:id="rId8" imgW="1358310" imgH="482391" progId="Equation.3">
                  <p:embed/>
                </p:oleObj>
              </mc:Choice>
              <mc:Fallback>
                <p:oleObj name="Equation" r:id="rId8" imgW="1358310" imgH="482391" progId="Equation.3">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0600" y="1676400"/>
                        <a:ext cx="2574925" cy="911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21" name="TextBox 4"/>
          <p:cNvSpPr txBox="1">
            <a:spLocks noChangeArrowheads="1"/>
          </p:cNvSpPr>
          <p:nvPr/>
        </p:nvSpPr>
        <p:spPr bwMode="auto">
          <a:xfrm>
            <a:off x="1447800" y="2819400"/>
            <a:ext cx="1524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Forward Wave</a:t>
            </a:r>
          </a:p>
        </p:txBody>
      </p:sp>
      <p:sp>
        <p:nvSpPr>
          <p:cNvPr id="18" name="Rectangle 17"/>
          <p:cNvSpPr/>
          <p:nvPr/>
        </p:nvSpPr>
        <p:spPr>
          <a:xfrm>
            <a:off x="4876800" y="1600200"/>
            <a:ext cx="2895600" cy="10668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aphicFrame>
        <p:nvGraphicFramePr>
          <p:cNvPr id="13323" name="Object 14"/>
          <p:cNvGraphicFramePr>
            <a:graphicFrameLocks noChangeAspect="1"/>
          </p:cNvGraphicFramePr>
          <p:nvPr/>
        </p:nvGraphicFramePr>
        <p:xfrm>
          <a:off x="5029200" y="1676400"/>
          <a:ext cx="2574925" cy="911225"/>
        </p:xfrm>
        <a:graphic>
          <a:graphicData uri="http://schemas.openxmlformats.org/presentationml/2006/ole">
            <mc:AlternateContent xmlns:mc="http://schemas.openxmlformats.org/markup-compatibility/2006">
              <mc:Choice xmlns:v="urn:schemas-microsoft-com:vml" Requires="v">
                <p:oleObj spid="_x0000_s13573" name="Equation" r:id="rId10" imgW="1358310" imgH="482391" progId="Equation.3">
                  <p:embed/>
                </p:oleObj>
              </mc:Choice>
              <mc:Fallback>
                <p:oleObj name="Equation" r:id="rId10" imgW="1358310" imgH="482391" progId="Equation.3">
                  <p:embed/>
                  <p:pic>
                    <p:nvPicPr>
                      <p:cNvPr id="0"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29200" y="1676400"/>
                        <a:ext cx="2574925" cy="911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24" name="TextBox 4"/>
          <p:cNvSpPr txBox="1">
            <a:spLocks noChangeArrowheads="1"/>
          </p:cNvSpPr>
          <p:nvPr/>
        </p:nvSpPr>
        <p:spPr bwMode="auto">
          <a:xfrm>
            <a:off x="5486400" y="2819400"/>
            <a:ext cx="1524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Backward Wave</a:t>
            </a:r>
          </a:p>
        </p:txBody>
      </p:sp>
      <p:sp>
        <p:nvSpPr>
          <p:cNvPr id="13325" name="TextBox 4"/>
          <p:cNvSpPr txBox="1">
            <a:spLocks noChangeArrowheads="1"/>
          </p:cNvSpPr>
          <p:nvPr/>
        </p:nvSpPr>
        <p:spPr bwMode="auto">
          <a:xfrm>
            <a:off x="2895600" y="4648200"/>
            <a:ext cx="2362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Wave number</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612775" y="533400"/>
            <a:ext cx="8226425" cy="685800"/>
          </a:xfrm>
          <a:prstGeom prst="rect">
            <a:avLst/>
          </a:prstGeom>
          <a:noFill/>
          <a:ln w="9525">
            <a:noFill/>
            <a:miter lim="800000"/>
            <a:headEnd/>
            <a:tailEnd/>
          </a:ln>
        </p:spPr>
        <p:txBody>
          <a:bodyPr anchor="ctr"/>
          <a:lstStyle/>
          <a:p>
            <a:pPr algn="ctr" eaLnBrk="1" hangingPunct="1">
              <a:defRPr/>
            </a:pPr>
            <a:r>
              <a:rPr lang="en-US" sz="3200" b="1" kern="0" dirty="0">
                <a:latin typeface="Arial" charset="0"/>
                <a:ea typeface="ＭＳ Ｐゴシック" charset="-128"/>
                <a:cs typeface="ＭＳ Ｐゴシック" charset="-128"/>
              </a:rPr>
              <a:t>Wave Propagation in Lossless Medium</a:t>
            </a:r>
          </a:p>
        </p:txBody>
      </p:sp>
      <p:sp>
        <p:nvSpPr>
          <p:cNvPr id="14339" name="TextBox 4"/>
          <p:cNvSpPr txBox="1">
            <a:spLocks noChangeArrowheads="1"/>
          </p:cNvSpPr>
          <p:nvPr/>
        </p:nvSpPr>
        <p:spPr bwMode="auto">
          <a:xfrm>
            <a:off x="533400" y="1371600"/>
            <a:ext cx="8305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dirty="0"/>
              <a:t>Assume a uniform (no variations in x and y directions) plane wave travelling in +z </a:t>
            </a:r>
            <a:r>
              <a:rPr lang="en-US" altLang="en-US" sz="1400" dirty="0" smtClean="0"/>
              <a:t>direction. In addition, we assume the E field exhibits x component only.</a:t>
            </a:r>
            <a:endParaRPr lang="en-US" altLang="en-US" sz="1400" dirty="0"/>
          </a:p>
        </p:txBody>
      </p:sp>
      <p:graphicFrame>
        <p:nvGraphicFramePr>
          <p:cNvPr id="14340" name="Object 6"/>
          <p:cNvGraphicFramePr>
            <a:graphicFrameLocks noChangeAspect="1"/>
          </p:cNvGraphicFramePr>
          <p:nvPr/>
        </p:nvGraphicFramePr>
        <p:xfrm>
          <a:off x="609600" y="2209800"/>
          <a:ext cx="1612900" cy="768350"/>
        </p:xfrm>
        <a:graphic>
          <a:graphicData uri="http://schemas.openxmlformats.org/presentationml/2006/ole">
            <mc:AlternateContent xmlns:mc="http://schemas.openxmlformats.org/markup-compatibility/2006">
              <mc:Choice xmlns:v="urn:schemas-microsoft-com:vml" Requires="v">
                <p:oleObj spid="_x0000_s14655" name="Equation" r:id="rId3" imgW="850531" imgH="406224" progId="Equation.3">
                  <p:embed/>
                </p:oleObj>
              </mc:Choice>
              <mc:Fallback>
                <p:oleObj name="Equation" r:id="rId3" imgW="850531" imgH="406224"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209800"/>
                        <a:ext cx="1612900" cy="768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Right Arrow 7"/>
          <p:cNvSpPr/>
          <p:nvPr/>
        </p:nvSpPr>
        <p:spPr>
          <a:xfrm>
            <a:off x="2514600" y="2438400"/>
            <a:ext cx="533400" cy="304800"/>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aphicFrame>
        <p:nvGraphicFramePr>
          <p:cNvPr id="14342" name="Object 7"/>
          <p:cNvGraphicFramePr>
            <a:graphicFrameLocks noChangeAspect="1"/>
          </p:cNvGraphicFramePr>
          <p:nvPr/>
        </p:nvGraphicFramePr>
        <p:xfrm>
          <a:off x="3352800" y="1752600"/>
          <a:ext cx="2552700" cy="1633538"/>
        </p:xfrm>
        <a:graphic>
          <a:graphicData uri="http://schemas.openxmlformats.org/presentationml/2006/ole">
            <mc:AlternateContent xmlns:mc="http://schemas.openxmlformats.org/markup-compatibility/2006">
              <mc:Choice xmlns:v="urn:schemas-microsoft-com:vml" Requires="v">
                <p:oleObj spid="_x0000_s14656" name="Equation" r:id="rId5" imgW="1345616" imgH="863225" progId="Equation.3">
                  <p:embed/>
                </p:oleObj>
              </mc:Choice>
              <mc:Fallback>
                <p:oleObj name="Equation" r:id="rId5" imgW="1345616" imgH="863225"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2800" y="1752600"/>
                        <a:ext cx="2552700" cy="163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Right Arrow 9"/>
          <p:cNvSpPr/>
          <p:nvPr/>
        </p:nvSpPr>
        <p:spPr>
          <a:xfrm>
            <a:off x="6172200" y="2438400"/>
            <a:ext cx="533400" cy="304800"/>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aphicFrame>
        <p:nvGraphicFramePr>
          <p:cNvPr id="14344" name="Object 8"/>
          <p:cNvGraphicFramePr>
            <a:graphicFrameLocks noChangeAspect="1"/>
          </p:cNvGraphicFramePr>
          <p:nvPr/>
        </p:nvGraphicFramePr>
        <p:xfrm>
          <a:off x="6934200" y="2209800"/>
          <a:ext cx="1806575" cy="792163"/>
        </p:xfrm>
        <a:graphic>
          <a:graphicData uri="http://schemas.openxmlformats.org/presentationml/2006/ole">
            <mc:AlternateContent xmlns:mc="http://schemas.openxmlformats.org/markup-compatibility/2006">
              <mc:Choice xmlns:v="urn:schemas-microsoft-com:vml" Requires="v">
                <p:oleObj spid="_x0000_s14657" name="Equation" r:id="rId7" imgW="952087" imgH="418918" progId="Equation.3">
                  <p:embed/>
                </p:oleObj>
              </mc:Choice>
              <mc:Fallback>
                <p:oleObj name="Equation" r:id="rId7" imgW="952087" imgH="418918"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34200" y="2209800"/>
                        <a:ext cx="1806575" cy="792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5" name="Object 9"/>
          <p:cNvGraphicFramePr>
            <a:graphicFrameLocks noChangeAspect="1"/>
          </p:cNvGraphicFramePr>
          <p:nvPr/>
        </p:nvGraphicFramePr>
        <p:xfrm>
          <a:off x="609600" y="3581400"/>
          <a:ext cx="1493838" cy="768350"/>
        </p:xfrm>
        <a:graphic>
          <a:graphicData uri="http://schemas.openxmlformats.org/presentationml/2006/ole">
            <mc:AlternateContent xmlns:mc="http://schemas.openxmlformats.org/markup-compatibility/2006">
              <mc:Choice xmlns:v="urn:schemas-microsoft-com:vml" Requires="v">
                <p:oleObj spid="_x0000_s14658" name="Equation" r:id="rId9" imgW="787058" imgH="406224" progId="Equation.3">
                  <p:embed/>
                </p:oleObj>
              </mc:Choice>
              <mc:Fallback>
                <p:oleObj name="Equation" r:id="rId9" imgW="787058" imgH="406224"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600" y="3581400"/>
                        <a:ext cx="1493838" cy="768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Right Arrow 12"/>
          <p:cNvSpPr/>
          <p:nvPr/>
        </p:nvSpPr>
        <p:spPr>
          <a:xfrm>
            <a:off x="2590800" y="3810000"/>
            <a:ext cx="533400" cy="304800"/>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4" name="Right Arrow 13"/>
          <p:cNvSpPr/>
          <p:nvPr/>
        </p:nvSpPr>
        <p:spPr>
          <a:xfrm>
            <a:off x="6172200" y="3733800"/>
            <a:ext cx="533400" cy="304800"/>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4348" name="TextBox 4"/>
          <p:cNvSpPr txBox="1">
            <a:spLocks noChangeArrowheads="1"/>
          </p:cNvSpPr>
          <p:nvPr/>
        </p:nvSpPr>
        <p:spPr bwMode="auto">
          <a:xfrm>
            <a:off x="3657600" y="3810000"/>
            <a:ext cx="2438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Practice by yourself</a:t>
            </a:r>
          </a:p>
        </p:txBody>
      </p:sp>
      <p:graphicFrame>
        <p:nvGraphicFramePr>
          <p:cNvPr id="14349" name="Object 10"/>
          <p:cNvGraphicFramePr>
            <a:graphicFrameLocks noChangeAspect="1"/>
          </p:cNvGraphicFramePr>
          <p:nvPr/>
        </p:nvGraphicFramePr>
        <p:xfrm>
          <a:off x="6934200" y="3429000"/>
          <a:ext cx="1806575" cy="792163"/>
        </p:xfrm>
        <a:graphic>
          <a:graphicData uri="http://schemas.openxmlformats.org/presentationml/2006/ole">
            <mc:AlternateContent xmlns:mc="http://schemas.openxmlformats.org/markup-compatibility/2006">
              <mc:Choice xmlns:v="urn:schemas-microsoft-com:vml" Requires="v">
                <p:oleObj spid="_x0000_s14659" name="Equation" r:id="rId11" imgW="952087" imgH="418918" progId="Equation.3">
                  <p:embed/>
                </p:oleObj>
              </mc:Choice>
              <mc:Fallback>
                <p:oleObj name="Equation" r:id="rId11" imgW="952087" imgH="418918" progId="Equation.3">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34200" y="3429000"/>
                        <a:ext cx="1806575" cy="792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612775" y="533400"/>
            <a:ext cx="8226425" cy="685800"/>
          </a:xfrm>
          <a:prstGeom prst="rect">
            <a:avLst/>
          </a:prstGeom>
          <a:noFill/>
          <a:ln w="9525">
            <a:noFill/>
            <a:miter lim="800000"/>
            <a:headEnd/>
            <a:tailEnd/>
          </a:ln>
        </p:spPr>
        <p:txBody>
          <a:bodyPr anchor="ctr"/>
          <a:lstStyle/>
          <a:p>
            <a:pPr algn="ctr" eaLnBrk="1" hangingPunct="1">
              <a:defRPr/>
            </a:pPr>
            <a:r>
              <a:rPr lang="en-US" sz="3200" b="1" kern="0" dirty="0">
                <a:latin typeface="Arial" charset="0"/>
                <a:ea typeface="ＭＳ Ｐゴシック" charset="-128"/>
                <a:cs typeface="ＭＳ Ｐゴシック" charset="-128"/>
              </a:rPr>
              <a:t>Wave Propagation in Lossless Medium</a:t>
            </a:r>
          </a:p>
        </p:txBody>
      </p:sp>
      <p:sp>
        <p:nvSpPr>
          <p:cNvPr id="15363" name="TextBox 4"/>
          <p:cNvSpPr txBox="1">
            <a:spLocks noChangeArrowheads="1"/>
          </p:cNvSpPr>
          <p:nvPr/>
        </p:nvSpPr>
        <p:spPr bwMode="auto">
          <a:xfrm>
            <a:off x="533400" y="1371600"/>
            <a:ext cx="5791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dirty="0"/>
              <a:t>For time harmonic cases</a:t>
            </a:r>
          </a:p>
        </p:txBody>
      </p:sp>
      <p:graphicFrame>
        <p:nvGraphicFramePr>
          <p:cNvPr id="15364" name="Object 7"/>
          <p:cNvGraphicFramePr>
            <a:graphicFrameLocks noChangeAspect="1"/>
          </p:cNvGraphicFramePr>
          <p:nvPr/>
        </p:nvGraphicFramePr>
        <p:xfrm>
          <a:off x="685800" y="1905000"/>
          <a:ext cx="1806575" cy="792163"/>
        </p:xfrm>
        <a:graphic>
          <a:graphicData uri="http://schemas.openxmlformats.org/presentationml/2006/ole">
            <mc:AlternateContent xmlns:mc="http://schemas.openxmlformats.org/markup-compatibility/2006">
              <mc:Choice xmlns:v="urn:schemas-microsoft-com:vml" Requires="v">
                <p:oleObj spid="_x0000_s15739" name="Equation" r:id="rId3" imgW="952087" imgH="418918" progId="Equation.3">
                  <p:embed/>
                </p:oleObj>
              </mc:Choice>
              <mc:Fallback>
                <p:oleObj name="Equation" r:id="rId3" imgW="952087" imgH="418918"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905000"/>
                        <a:ext cx="1806575" cy="792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Right Arrow 15"/>
          <p:cNvSpPr/>
          <p:nvPr/>
        </p:nvSpPr>
        <p:spPr>
          <a:xfrm>
            <a:off x="2743200" y="2209800"/>
            <a:ext cx="533400" cy="304800"/>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aphicFrame>
        <p:nvGraphicFramePr>
          <p:cNvPr id="15366" name="Object 8"/>
          <p:cNvGraphicFramePr>
            <a:graphicFrameLocks noChangeAspect="1"/>
          </p:cNvGraphicFramePr>
          <p:nvPr/>
        </p:nvGraphicFramePr>
        <p:xfrm>
          <a:off x="3581400" y="1981200"/>
          <a:ext cx="1879600" cy="744538"/>
        </p:xfrm>
        <a:graphic>
          <a:graphicData uri="http://schemas.openxmlformats.org/presentationml/2006/ole">
            <mc:AlternateContent xmlns:mc="http://schemas.openxmlformats.org/markup-compatibility/2006">
              <mc:Choice xmlns:v="urn:schemas-microsoft-com:vml" Requires="v">
                <p:oleObj spid="_x0000_s15740" name="Equation" r:id="rId5" imgW="990170" imgH="393529" progId="Equation.3">
                  <p:embed/>
                </p:oleObj>
              </mc:Choice>
              <mc:Fallback>
                <p:oleObj name="Equation" r:id="rId5" imgW="990170" imgH="393529"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1400" y="1981200"/>
                        <a:ext cx="1879600" cy="744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7" name="Object 9"/>
          <p:cNvGraphicFramePr>
            <a:graphicFrameLocks noChangeAspect="1"/>
          </p:cNvGraphicFramePr>
          <p:nvPr/>
        </p:nvGraphicFramePr>
        <p:xfrm>
          <a:off x="533400" y="2819400"/>
          <a:ext cx="1806575" cy="792163"/>
        </p:xfrm>
        <a:graphic>
          <a:graphicData uri="http://schemas.openxmlformats.org/presentationml/2006/ole">
            <mc:AlternateContent xmlns:mc="http://schemas.openxmlformats.org/markup-compatibility/2006">
              <mc:Choice xmlns:v="urn:schemas-microsoft-com:vml" Requires="v">
                <p:oleObj spid="_x0000_s15741" name="Equation" r:id="rId7" imgW="952087" imgH="418918" progId="Equation.3">
                  <p:embed/>
                </p:oleObj>
              </mc:Choice>
              <mc:Fallback>
                <p:oleObj name="Equation" r:id="rId7" imgW="952087" imgH="418918"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400" y="2819400"/>
                        <a:ext cx="1806575" cy="792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Right Arrow 18"/>
          <p:cNvSpPr/>
          <p:nvPr/>
        </p:nvSpPr>
        <p:spPr>
          <a:xfrm>
            <a:off x="2743200" y="3048000"/>
            <a:ext cx="533400" cy="304800"/>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aphicFrame>
        <p:nvGraphicFramePr>
          <p:cNvPr id="15369" name="Object 10"/>
          <p:cNvGraphicFramePr>
            <a:graphicFrameLocks noChangeAspect="1"/>
          </p:cNvGraphicFramePr>
          <p:nvPr/>
        </p:nvGraphicFramePr>
        <p:xfrm>
          <a:off x="3605213" y="2871788"/>
          <a:ext cx="1831975" cy="792162"/>
        </p:xfrm>
        <a:graphic>
          <a:graphicData uri="http://schemas.openxmlformats.org/presentationml/2006/ole">
            <mc:AlternateContent xmlns:mc="http://schemas.openxmlformats.org/markup-compatibility/2006">
              <mc:Choice xmlns:v="urn:schemas-microsoft-com:vml" Requires="v">
                <p:oleObj spid="_x0000_s15742" name="Equation" r:id="rId9" imgW="965200" imgH="419100" progId="Equation.3">
                  <p:embed/>
                </p:oleObj>
              </mc:Choice>
              <mc:Fallback>
                <p:oleObj name="Equation" r:id="rId9" imgW="965200" imgH="419100"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05213" y="2871788"/>
                        <a:ext cx="1831975" cy="792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Right Arrow 20"/>
          <p:cNvSpPr/>
          <p:nvPr/>
        </p:nvSpPr>
        <p:spPr>
          <a:xfrm>
            <a:off x="5638800" y="2667000"/>
            <a:ext cx="533400" cy="304800"/>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aphicFrame>
        <p:nvGraphicFramePr>
          <p:cNvPr id="15371" name="Object 11"/>
          <p:cNvGraphicFramePr>
            <a:graphicFrameLocks noChangeAspect="1"/>
          </p:cNvGraphicFramePr>
          <p:nvPr/>
        </p:nvGraphicFramePr>
        <p:xfrm>
          <a:off x="6400800" y="1981200"/>
          <a:ext cx="2073275" cy="792163"/>
        </p:xfrm>
        <a:graphic>
          <a:graphicData uri="http://schemas.openxmlformats.org/presentationml/2006/ole">
            <mc:AlternateContent xmlns:mc="http://schemas.openxmlformats.org/markup-compatibility/2006">
              <mc:Choice xmlns:v="urn:schemas-microsoft-com:vml" Requires="v">
                <p:oleObj spid="_x0000_s15743" name="Equation" r:id="rId11" imgW="1091726" imgH="418918" progId="Equation.3">
                  <p:embed/>
                </p:oleObj>
              </mc:Choice>
              <mc:Fallback>
                <p:oleObj name="Equation" r:id="rId11" imgW="1091726" imgH="418918" progId="Equation.3">
                  <p:embed/>
                  <p:pic>
                    <p:nvPicPr>
                      <p:cNvPr id="0"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00800" y="1981200"/>
                        <a:ext cx="2073275" cy="792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72" name="Object 12"/>
          <p:cNvGraphicFramePr>
            <a:graphicFrameLocks noChangeAspect="1"/>
          </p:cNvGraphicFramePr>
          <p:nvPr/>
        </p:nvGraphicFramePr>
        <p:xfrm>
          <a:off x="6324600" y="2895600"/>
          <a:ext cx="2193925" cy="815975"/>
        </p:xfrm>
        <a:graphic>
          <a:graphicData uri="http://schemas.openxmlformats.org/presentationml/2006/ole">
            <mc:AlternateContent xmlns:mc="http://schemas.openxmlformats.org/markup-compatibility/2006">
              <mc:Choice xmlns:v="urn:schemas-microsoft-com:vml" Requires="v">
                <p:oleObj spid="_x0000_s15744" name="Equation" r:id="rId13" imgW="1155700" imgH="431800" progId="Equation.3">
                  <p:embed/>
                </p:oleObj>
              </mc:Choice>
              <mc:Fallback>
                <p:oleObj name="Equation" r:id="rId13" imgW="1155700" imgH="431800" progId="Equation.3">
                  <p:embed/>
                  <p:pic>
                    <p:nvPicPr>
                      <p:cNvPr id="0"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24600" y="2895600"/>
                        <a:ext cx="2193925" cy="81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Rectangle 1"/>
          <p:cNvSpPr/>
          <p:nvPr/>
        </p:nvSpPr>
        <p:spPr>
          <a:xfrm>
            <a:off x="6019800" y="3962400"/>
            <a:ext cx="3020379" cy="461665"/>
          </a:xfrm>
          <a:prstGeom prst="rect">
            <a:avLst/>
          </a:prstGeom>
        </p:spPr>
        <p:txBody>
          <a:bodyPr wrap="none">
            <a:spAutoFit/>
          </a:bodyPr>
          <a:lstStyle/>
          <a:p>
            <a:r>
              <a:rPr lang="en-US" b="1" u="sng" dirty="0">
                <a:hlinkClick r:id="rId15"/>
              </a:rPr>
              <a:t>Helmholtz</a:t>
            </a:r>
            <a:r>
              <a:rPr lang="en-US" b="1" dirty="0"/>
              <a:t> equation</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612775" y="533400"/>
            <a:ext cx="8226425" cy="685800"/>
          </a:xfrm>
          <a:prstGeom prst="rect">
            <a:avLst/>
          </a:prstGeom>
          <a:noFill/>
          <a:ln w="9525">
            <a:noFill/>
            <a:miter lim="800000"/>
            <a:headEnd/>
            <a:tailEnd/>
          </a:ln>
        </p:spPr>
        <p:txBody>
          <a:bodyPr anchor="ctr"/>
          <a:lstStyle/>
          <a:p>
            <a:pPr algn="ctr" eaLnBrk="1" hangingPunct="1">
              <a:defRPr/>
            </a:pPr>
            <a:r>
              <a:rPr lang="en-US" sz="3200" b="1" kern="0" dirty="0">
                <a:latin typeface="Arial" charset="0"/>
                <a:ea typeface="ＭＳ Ｐゴシック" charset="-128"/>
                <a:cs typeface="ＭＳ Ｐゴシック" charset="-128"/>
              </a:rPr>
              <a:t>Wave Propagation in Lossless Medium</a:t>
            </a:r>
          </a:p>
        </p:txBody>
      </p:sp>
      <p:sp>
        <p:nvSpPr>
          <p:cNvPr id="16387" name="TextBox 4"/>
          <p:cNvSpPr txBox="1">
            <a:spLocks noChangeArrowheads="1"/>
          </p:cNvSpPr>
          <p:nvPr/>
        </p:nvSpPr>
        <p:spPr bwMode="auto">
          <a:xfrm>
            <a:off x="533400" y="1371600"/>
            <a:ext cx="5791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The E and H field expressions for a plane wave:</a:t>
            </a:r>
          </a:p>
        </p:txBody>
      </p:sp>
      <p:graphicFrame>
        <p:nvGraphicFramePr>
          <p:cNvPr id="16388" name="Object 2"/>
          <p:cNvGraphicFramePr>
            <a:graphicFrameLocks noChangeAspect="1"/>
          </p:cNvGraphicFramePr>
          <p:nvPr/>
        </p:nvGraphicFramePr>
        <p:xfrm>
          <a:off x="533400" y="1905000"/>
          <a:ext cx="2625725" cy="455613"/>
        </p:xfrm>
        <a:graphic>
          <a:graphicData uri="http://schemas.openxmlformats.org/presentationml/2006/ole">
            <mc:AlternateContent xmlns:mc="http://schemas.openxmlformats.org/markup-compatibility/2006">
              <mc:Choice xmlns:v="urn:schemas-microsoft-com:vml" Requires="v">
                <p:oleObj spid="_x0000_s16709" name="Equation" r:id="rId3" imgW="1384300" imgH="241300" progId="Equation.3">
                  <p:embed/>
                </p:oleObj>
              </mc:Choice>
              <mc:Fallback>
                <p:oleObj name="Equation" r:id="rId3" imgW="1384300" imgH="2413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905000"/>
                        <a:ext cx="262572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9" name="Object 8"/>
          <p:cNvGraphicFramePr>
            <a:graphicFrameLocks noChangeAspect="1"/>
          </p:cNvGraphicFramePr>
          <p:nvPr/>
        </p:nvGraphicFramePr>
        <p:xfrm>
          <a:off x="449263" y="2579688"/>
          <a:ext cx="2795587" cy="479425"/>
        </p:xfrm>
        <a:graphic>
          <a:graphicData uri="http://schemas.openxmlformats.org/presentationml/2006/ole">
            <mc:AlternateContent xmlns:mc="http://schemas.openxmlformats.org/markup-compatibility/2006">
              <mc:Choice xmlns:v="urn:schemas-microsoft-com:vml" Requires="v">
                <p:oleObj spid="_x0000_s16710" name="Equation" r:id="rId5" imgW="1473200" imgH="254000" progId="Equation.3">
                  <p:embed/>
                </p:oleObj>
              </mc:Choice>
              <mc:Fallback>
                <p:oleObj name="Equation" r:id="rId5" imgW="1473200" imgH="25400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263" y="2579688"/>
                        <a:ext cx="2795587"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90" name="TextBox 4"/>
          <p:cNvSpPr txBox="1">
            <a:spLocks noChangeArrowheads="1"/>
          </p:cNvSpPr>
          <p:nvPr/>
        </p:nvSpPr>
        <p:spPr bwMode="auto">
          <a:xfrm>
            <a:off x="6553200" y="1905000"/>
            <a:ext cx="2362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Propagation constant (rad/m)</a:t>
            </a:r>
          </a:p>
        </p:txBody>
      </p:sp>
      <p:graphicFrame>
        <p:nvGraphicFramePr>
          <p:cNvPr id="16391" name="Object 9"/>
          <p:cNvGraphicFramePr>
            <a:graphicFrameLocks noChangeAspect="1"/>
          </p:cNvGraphicFramePr>
          <p:nvPr/>
        </p:nvGraphicFramePr>
        <p:xfrm>
          <a:off x="4267200" y="1676400"/>
          <a:ext cx="1966913" cy="836613"/>
        </p:xfrm>
        <a:graphic>
          <a:graphicData uri="http://schemas.openxmlformats.org/presentationml/2006/ole">
            <mc:AlternateContent xmlns:mc="http://schemas.openxmlformats.org/markup-compatibility/2006">
              <mc:Choice xmlns:v="urn:schemas-microsoft-com:vml" Requires="v">
                <p:oleObj spid="_x0000_s16711" name="Equation" r:id="rId7" imgW="1040948" imgH="444307" progId="Equation.3">
                  <p:embed/>
                </p:oleObj>
              </mc:Choice>
              <mc:Fallback>
                <p:oleObj name="Equation" r:id="rId7" imgW="1040948" imgH="444307"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7200" y="1676400"/>
                        <a:ext cx="1966913" cy="836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92" name="TextBox 4"/>
          <p:cNvSpPr txBox="1">
            <a:spLocks noChangeArrowheads="1"/>
          </p:cNvSpPr>
          <p:nvPr/>
        </p:nvSpPr>
        <p:spPr bwMode="auto">
          <a:xfrm>
            <a:off x="6629400" y="2743200"/>
            <a:ext cx="2362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Wavelength (m)</a:t>
            </a:r>
          </a:p>
        </p:txBody>
      </p:sp>
      <p:graphicFrame>
        <p:nvGraphicFramePr>
          <p:cNvPr id="16393" name="Object 11"/>
          <p:cNvGraphicFramePr>
            <a:graphicFrameLocks noChangeAspect="1"/>
          </p:cNvGraphicFramePr>
          <p:nvPr/>
        </p:nvGraphicFramePr>
        <p:xfrm>
          <a:off x="4476750" y="2503488"/>
          <a:ext cx="1344613" cy="860425"/>
        </p:xfrm>
        <a:graphic>
          <a:graphicData uri="http://schemas.openxmlformats.org/presentationml/2006/ole">
            <mc:AlternateContent xmlns:mc="http://schemas.openxmlformats.org/markup-compatibility/2006">
              <mc:Choice xmlns:v="urn:schemas-microsoft-com:vml" Requires="v">
                <p:oleObj spid="_x0000_s16712" name="Equation" r:id="rId9" imgW="711000" imgH="457200" progId="Equation.3">
                  <p:embed/>
                </p:oleObj>
              </mc:Choice>
              <mc:Fallback>
                <p:oleObj name="Equation" r:id="rId9" imgW="711000" imgH="457200" progId="Equation.3">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76750" y="2503488"/>
                        <a:ext cx="1344613" cy="860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4" name="Object 14"/>
          <p:cNvGraphicFramePr>
            <a:graphicFrameLocks noChangeAspect="1"/>
          </p:cNvGraphicFramePr>
          <p:nvPr/>
        </p:nvGraphicFramePr>
        <p:xfrm>
          <a:off x="4419600" y="3429000"/>
          <a:ext cx="1711325" cy="862013"/>
        </p:xfrm>
        <a:graphic>
          <a:graphicData uri="http://schemas.openxmlformats.org/presentationml/2006/ole">
            <mc:AlternateContent xmlns:mc="http://schemas.openxmlformats.org/markup-compatibility/2006">
              <mc:Choice xmlns:v="urn:schemas-microsoft-com:vml" Requires="v">
                <p:oleObj spid="_x0000_s16713" name="Equation" r:id="rId11" imgW="901700" imgH="457200" progId="Equation.3">
                  <p:embed/>
                </p:oleObj>
              </mc:Choice>
              <mc:Fallback>
                <p:oleObj name="Equation" r:id="rId11" imgW="901700" imgH="457200" progId="Equation.3">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19600" y="3429000"/>
                        <a:ext cx="1711325" cy="862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95" name="TextBox 4"/>
          <p:cNvSpPr txBox="1">
            <a:spLocks noChangeArrowheads="1"/>
          </p:cNvSpPr>
          <p:nvPr/>
        </p:nvSpPr>
        <p:spPr bwMode="auto">
          <a:xfrm>
            <a:off x="6553200" y="3609476"/>
            <a:ext cx="2362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dirty="0"/>
              <a:t>Wave Impedance </a:t>
            </a:r>
            <a:r>
              <a:rPr lang="en-US" altLang="en-US" sz="1400" dirty="0" smtClean="0"/>
              <a:t>or Intrinsic impedance (ohm</a:t>
            </a:r>
            <a:r>
              <a:rPr lang="en-US" altLang="en-US" sz="1400" dirty="0"/>
              <a:t>)</a:t>
            </a:r>
          </a:p>
        </p:txBody>
      </p:sp>
      <p:pic>
        <p:nvPicPr>
          <p:cNvPr id="16396" name="Picture 24" descr="PlaneWavePropagation.gif"/>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267200"/>
            <a:ext cx="2082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7" name="Picture 16" descr="http://upload.wikimedia.org/wikipedia/commons/5/5c/Plane_wave.gif"/>
          <p:cNvPicPr>
            <a:picLocks noChangeAspect="1" noChangeArrowheads="1" noCrop="1"/>
          </p:cNvPicPr>
          <p:nvPr/>
        </p:nvPicPr>
        <p:blipFill>
          <a:blip r:embed="rId14">
            <a:extLst>
              <a:ext uri="{28A0092B-C50C-407E-A947-70E740481C1C}">
                <a14:useLocalDpi xmlns:a14="http://schemas.microsoft.com/office/drawing/2010/main" val="0"/>
              </a:ext>
            </a:extLst>
          </a:blip>
          <a:srcRect/>
          <a:stretch>
            <a:fillRect/>
          </a:stretch>
        </p:blipFill>
        <p:spPr bwMode="auto">
          <a:xfrm>
            <a:off x="2819400" y="3352800"/>
            <a:ext cx="1069975"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8" name="Straight Arrow Connector 27"/>
          <p:cNvCxnSpPr/>
          <p:nvPr/>
        </p:nvCxnSpPr>
        <p:spPr>
          <a:xfrm rot="5400000" flipH="1" flipV="1">
            <a:off x="3086894" y="4914106"/>
            <a:ext cx="1905000" cy="158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16399" name="TextBox 4"/>
          <p:cNvSpPr txBox="1">
            <a:spLocks noChangeArrowheads="1"/>
          </p:cNvSpPr>
          <p:nvPr/>
        </p:nvSpPr>
        <p:spPr bwMode="auto">
          <a:xfrm>
            <a:off x="3886200" y="3657600"/>
            <a:ext cx="381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z</a:t>
            </a:r>
          </a:p>
        </p:txBody>
      </p:sp>
      <p:cxnSp>
        <p:nvCxnSpPr>
          <p:cNvPr id="30" name="Straight Arrow Connector 29"/>
          <p:cNvCxnSpPr/>
          <p:nvPr/>
        </p:nvCxnSpPr>
        <p:spPr>
          <a:xfrm rot="10800000">
            <a:off x="838200" y="4343400"/>
            <a:ext cx="1524000" cy="91440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16401" name="TextBox 4"/>
          <p:cNvSpPr txBox="1">
            <a:spLocks noChangeArrowheads="1"/>
          </p:cNvSpPr>
          <p:nvPr/>
        </p:nvSpPr>
        <p:spPr bwMode="auto">
          <a:xfrm>
            <a:off x="457200" y="4114800"/>
            <a:ext cx="381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z</a:t>
            </a:r>
          </a:p>
        </p:txBody>
      </p:sp>
      <p:pic>
        <p:nvPicPr>
          <p:cNvPr id="16508" name="Picture 124" descr="An animation shows a line drawing visual of electromagnetic waves with two transverse waves traveling perpendicular to each other (plane linearly polarized wave). The red waves represent the wave generated by the magnetic field while the blue represents the wave generated from the electric field."/>
          <p:cNvPicPr>
            <a:picLocks noChangeAspect="1" noChangeArrowheads="1" noCrop="1"/>
          </p:cNvPicPr>
          <p:nvPr/>
        </p:nvPicPr>
        <p:blipFill>
          <a:blip r:embed="rId15">
            <a:extLst>
              <a:ext uri="{28A0092B-C50C-407E-A947-70E740481C1C}">
                <a14:useLocalDpi xmlns:a14="http://schemas.microsoft.com/office/drawing/2010/main" val="0"/>
              </a:ext>
            </a:extLst>
          </a:blip>
          <a:srcRect/>
          <a:stretch>
            <a:fillRect/>
          </a:stretch>
        </p:blipFill>
        <p:spPr bwMode="auto">
          <a:xfrm>
            <a:off x="6352309" y="4142509"/>
            <a:ext cx="2438400" cy="20300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612775" y="533400"/>
            <a:ext cx="8226425" cy="685800"/>
          </a:xfrm>
          <a:prstGeom prst="rect">
            <a:avLst/>
          </a:prstGeom>
          <a:noFill/>
          <a:ln w="9525">
            <a:noFill/>
            <a:miter lim="800000"/>
            <a:headEnd/>
            <a:tailEnd/>
          </a:ln>
        </p:spPr>
        <p:txBody>
          <a:bodyPr anchor="ctr"/>
          <a:lstStyle/>
          <a:p>
            <a:pPr algn="ctr" eaLnBrk="1" hangingPunct="1">
              <a:defRPr/>
            </a:pPr>
            <a:r>
              <a:rPr lang="en-US" sz="3200" b="1" kern="0" dirty="0" smtClean="0">
                <a:latin typeface="Arial" charset="0"/>
                <a:ea typeface="ＭＳ Ｐゴシック" charset="-128"/>
                <a:cs typeface="ＭＳ Ｐゴシック" charset="-128"/>
              </a:rPr>
              <a:t>First Demo of Wave </a:t>
            </a:r>
            <a:r>
              <a:rPr lang="en-US" sz="3200" b="1" kern="0" dirty="0">
                <a:latin typeface="Arial" charset="0"/>
                <a:ea typeface="ＭＳ Ｐゴシック" charset="-128"/>
                <a:cs typeface="ＭＳ Ｐゴシック" charset="-128"/>
              </a:rPr>
              <a:t>Propagation </a:t>
            </a:r>
            <a:r>
              <a:rPr lang="en-US" sz="3200" b="1" kern="0" dirty="0" smtClean="0">
                <a:latin typeface="Arial" charset="0"/>
                <a:ea typeface="ＭＳ Ｐゴシック" charset="-128"/>
                <a:cs typeface="ＭＳ Ｐゴシック" charset="-128"/>
              </a:rPr>
              <a:t>By Hertz</a:t>
            </a:r>
            <a:endParaRPr lang="en-US" sz="3200" b="1" kern="0" dirty="0">
              <a:latin typeface="Arial" charset="0"/>
              <a:ea typeface="ＭＳ Ｐゴシック" charset="-128"/>
              <a:cs typeface="ＭＳ Ｐゴシック" charset="-128"/>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2438400"/>
            <a:ext cx="4222440" cy="3200401"/>
          </a:xfrm>
          <a:prstGeom prst="rect">
            <a:avLst/>
          </a:prstGeom>
        </p:spPr>
      </p:pic>
      <p:sp>
        <p:nvSpPr>
          <p:cNvPr id="21" name="TextBox 4"/>
          <p:cNvSpPr txBox="1">
            <a:spLocks noChangeArrowheads="1"/>
          </p:cNvSpPr>
          <p:nvPr/>
        </p:nvSpPr>
        <p:spPr bwMode="auto">
          <a:xfrm>
            <a:off x="5334000" y="3962400"/>
            <a:ext cx="123305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dirty="0" smtClean="0"/>
              <a:t>50 MHz</a:t>
            </a:r>
            <a:endParaRPr lang="en-US" altLang="en-US" sz="1400" dirty="0"/>
          </a:p>
        </p:txBody>
      </p:sp>
      <p:pic>
        <p:nvPicPr>
          <p:cNvPr id="36866" name="Picture 2" descr="Heinrich Hertz - Wikiquo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7025" y="1394112"/>
            <a:ext cx="1425550" cy="17891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4"/>
          <p:cNvSpPr txBox="1">
            <a:spLocks noChangeArrowheads="1"/>
          </p:cNvSpPr>
          <p:nvPr/>
        </p:nvSpPr>
        <p:spPr bwMode="auto">
          <a:xfrm>
            <a:off x="5867400" y="5791200"/>
            <a:ext cx="2209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dirty="0" smtClean="0"/>
              <a:t>Experiment in 1884</a:t>
            </a:r>
            <a:endParaRPr lang="en-US" altLang="en-US" sz="1400" dirty="0"/>
          </a:p>
        </p:txBody>
      </p:sp>
      <p:pic>
        <p:nvPicPr>
          <p:cNvPr id="36868" name="Picture 4" descr="https://upload.wikimedia.org/wikipedia/commons/f/ff/Hertz_first_oscillato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9610" y="1519580"/>
            <a:ext cx="4439590" cy="7690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5"/>
          <p:cNvSpPr>
            <a:spLocks noChangeArrowheads="1"/>
          </p:cNvSpPr>
          <p:nvPr/>
        </p:nvSpPr>
        <p:spPr bwMode="auto">
          <a:xfrm>
            <a:off x="152400" y="3962400"/>
            <a:ext cx="4114800" cy="155618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53920" tIns="31740" rIns="0" bIns="15870" numCol="1" anchor="ctr" anchorCtr="0" compatLnSpc="1">
            <a:prstTxWarp prst="textNoShape">
              <a:avLst/>
            </a:prstTxWarp>
            <a:spAutoFit/>
          </a:bodyPr>
          <a:lstStyle>
            <a:lvl1pPr>
              <a:defRPr>
                <a:solidFill>
                  <a:schemeClr val="tx1"/>
                </a:solidFill>
                <a:latin typeface="Arial" charset="0"/>
                <a:cs typeface="Arial" charset="0"/>
              </a:defRPr>
            </a:lvl1pPr>
            <a:lvl2pPr>
              <a:defRPr>
                <a:solidFill>
                  <a:schemeClr val="tx1"/>
                </a:solidFill>
                <a:latin typeface="Arial" charset="0"/>
                <a:cs typeface="Arial" charset="0"/>
              </a:defRPr>
            </a:lvl2pPr>
            <a:lvl3pPr>
              <a:defRPr>
                <a:solidFill>
                  <a:schemeClr val="tx1"/>
                </a:solidFill>
                <a:latin typeface="Arial" charset="0"/>
                <a:cs typeface="Arial" charset="0"/>
              </a:defRPr>
            </a:lvl3pPr>
            <a:lvl4pPr>
              <a:defRPr>
                <a:solidFill>
                  <a:schemeClr val="tx1"/>
                </a:solidFill>
                <a:latin typeface="Arial" charset="0"/>
                <a:cs typeface="Arial" charset="0"/>
              </a:defRPr>
            </a:lvl4pPr>
            <a:lvl5pPr>
              <a:defRPr>
                <a:solidFill>
                  <a:schemeClr val="tx1"/>
                </a:solidFill>
                <a:latin typeface="Arial" charset="0"/>
                <a:cs typeface="Arial" charset="0"/>
              </a:defRPr>
            </a:lvl5pPr>
            <a:lvl6pPr fontAlgn="base">
              <a:spcBef>
                <a:spcPct val="0"/>
              </a:spcBef>
              <a:spcAft>
                <a:spcPct val="0"/>
              </a:spcAft>
              <a:defRPr>
                <a:solidFill>
                  <a:schemeClr val="tx1"/>
                </a:solidFill>
                <a:latin typeface="Arial" charset="0"/>
                <a:cs typeface="Arial" charset="0"/>
              </a:defRPr>
            </a:lvl6pPr>
            <a:lvl7pPr fontAlgn="base">
              <a:spcBef>
                <a:spcPct val="0"/>
              </a:spcBef>
              <a:spcAft>
                <a:spcPct val="0"/>
              </a:spcAft>
              <a:defRPr>
                <a:solidFill>
                  <a:schemeClr val="tx1"/>
                </a:solidFill>
                <a:latin typeface="Arial" charset="0"/>
                <a:cs typeface="Arial" charset="0"/>
              </a:defRPr>
            </a:lvl7pPr>
            <a:lvl8pPr fontAlgn="base">
              <a:spcBef>
                <a:spcPct val="0"/>
              </a:spcBef>
              <a:spcAft>
                <a:spcPct val="0"/>
              </a:spcAft>
              <a:defRPr>
                <a:solidFill>
                  <a:schemeClr val="tx1"/>
                </a:solidFill>
                <a:latin typeface="Arial" charset="0"/>
                <a:cs typeface="Arial" charset="0"/>
              </a:defRPr>
            </a:lvl8pPr>
            <a:lvl9pPr fontAlgn="base">
              <a:spcBef>
                <a:spcPct val="0"/>
              </a:spcBef>
              <a:spcAft>
                <a:spcPct val="0"/>
              </a:spcAft>
              <a:defRPr>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202122"/>
                </a:solidFill>
                <a:effectLst/>
                <a:latin typeface="Arial" charset="0"/>
                <a:cs typeface="Arial" charset="0"/>
              </a:rPr>
              <a:t>Hertz did not realize the practical importance of his </a:t>
            </a:r>
            <a:r>
              <a:rPr kumimoji="0" lang="en-US" altLang="en-US" sz="1000" b="0" i="0" u="none" strike="noStrike" cap="none" normalizeH="0" baseline="0" dirty="0" smtClean="0">
                <a:ln>
                  <a:noFill/>
                </a:ln>
                <a:solidFill>
                  <a:srgbClr val="0B0080"/>
                </a:solidFill>
                <a:effectLst/>
                <a:latin typeface="Arial" charset="0"/>
                <a:cs typeface="Arial" charset="0"/>
                <a:hlinkClick r:id="rId5" tooltip="Radio wave"/>
              </a:rPr>
              <a:t>radio wave</a:t>
            </a:r>
            <a:r>
              <a:rPr kumimoji="0" lang="en-US" altLang="en-US" sz="1000" b="0" i="0" u="none" strike="noStrike" cap="none" normalizeH="0" baseline="0" dirty="0" smtClean="0">
                <a:ln>
                  <a:noFill/>
                </a:ln>
                <a:solidFill>
                  <a:srgbClr val="202122"/>
                </a:solidFill>
                <a:effectLst/>
                <a:latin typeface="Arial" charset="0"/>
                <a:cs typeface="Arial" charset="0"/>
              </a:rPr>
              <a:t> experiments. He stated that,</a:t>
            </a:r>
            <a:r>
              <a:rPr kumimoji="0" lang="en-US" altLang="en-US" sz="800" b="0" i="0" u="none" strike="noStrike" cap="none" normalizeH="0" baseline="30000" dirty="0" smtClean="0">
                <a:ln>
                  <a:noFill/>
                </a:ln>
                <a:solidFill>
                  <a:srgbClr val="0B0080"/>
                </a:solidFill>
                <a:effectLst/>
                <a:latin typeface="Arial" charset="0"/>
                <a:cs typeface="Arial" charset="0"/>
                <a:hlinkClick r:id="rId6"/>
              </a:rPr>
              <a:t>[17]</a:t>
            </a:r>
            <a:r>
              <a:rPr kumimoji="0" lang="en-US" altLang="en-US" sz="800" b="0" i="0" u="none" strike="noStrike" cap="none" normalizeH="0" baseline="30000" dirty="0" smtClean="0">
                <a:ln>
                  <a:noFill/>
                </a:ln>
                <a:solidFill>
                  <a:srgbClr val="0B0080"/>
                </a:solidFill>
                <a:effectLst/>
                <a:latin typeface="Arial" charset="0"/>
                <a:cs typeface="Arial" charset="0"/>
                <a:hlinkClick r:id="rId7"/>
              </a:rPr>
              <a:t>[18]</a:t>
            </a:r>
            <a:r>
              <a:rPr kumimoji="0" lang="en-US" altLang="en-US" sz="800" b="0" i="0" u="none" strike="noStrike" cap="none" normalizeH="0" baseline="30000" dirty="0" smtClean="0">
                <a:ln>
                  <a:noFill/>
                </a:ln>
                <a:solidFill>
                  <a:srgbClr val="0B0080"/>
                </a:solidFill>
                <a:effectLst/>
                <a:latin typeface="Arial" charset="0"/>
                <a:cs typeface="Arial" charset="0"/>
                <a:hlinkClick r:id="rId8"/>
              </a:rPr>
              <a:t>[19]</a:t>
            </a:r>
            <a:endParaRPr kumimoji="0" lang="en-US" altLang="en-US" sz="600" b="0" i="0" u="none" strike="noStrike" cap="none" normalizeH="0" baseline="0" dirty="0" smtClean="0">
              <a:ln>
                <a:noFill/>
              </a:ln>
              <a:solidFill>
                <a:schemeClr val="tx1"/>
              </a:solidFill>
              <a:effectLst/>
              <a:latin typeface="Arial" charset="0"/>
              <a:cs typeface="Arial" charset="0"/>
            </a:endParaRP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202122"/>
                </a:solidFill>
                <a:effectLst/>
                <a:latin typeface="Arial" charset="0"/>
                <a:cs typeface="Arial" charset="0"/>
              </a:rPr>
              <a:t>"</a:t>
            </a:r>
            <a:r>
              <a:rPr kumimoji="0" lang="en-US" altLang="en-US" sz="1000" b="0" i="1" u="none" strike="noStrike" cap="none" normalizeH="0" baseline="0" dirty="0" smtClean="0">
                <a:ln>
                  <a:noFill/>
                </a:ln>
                <a:solidFill>
                  <a:srgbClr val="202122"/>
                </a:solidFill>
                <a:effectLst/>
                <a:latin typeface="Arial" charset="0"/>
                <a:cs typeface="Arial" charset="0"/>
              </a:rPr>
              <a:t>It's of no use whatsoever</a:t>
            </a:r>
            <a:r>
              <a:rPr kumimoji="0" lang="en-US" altLang="en-US" sz="1000" b="0" i="0" u="none" strike="noStrike" cap="none" normalizeH="0" baseline="0" dirty="0" smtClean="0">
                <a:ln>
                  <a:noFill/>
                </a:ln>
                <a:solidFill>
                  <a:srgbClr val="202122"/>
                </a:solidFill>
                <a:effectLst/>
                <a:latin typeface="Arial" charset="0"/>
                <a:cs typeface="Arial" charset="0"/>
              </a:rPr>
              <a:t>[...]</a:t>
            </a:r>
            <a:r>
              <a:rPr kumimoji="0" lang="en-US" altLang="en-US" sz="1000" b="0" i="1" u="none" strike="noStrike" cap="none" normalizeH="0" baseline="0" dirty="0" smtClean="0">
                <a:ln>
                  <a:noFill/>
                </a:ln>
                <a:solidFill>
                  <a:srgbClr val="202122"/>
                </a:solidFill>
                <a:effectLst/>
                <a:latin typeface="Arial" charset="0"/>
                <a:cs typeface="Arial" charset="0"/>
              </a:rPr>
              <a:t> this is just an experiment that proves Maestro Maxwell was right—we just have these mysterious electromagnetic waves that we cannot see with the naked eye. But they are there.</a:t>
            </a:r>
            <a:r>
              <a:rPr kumimoji="0" lang="en-US" altLang="en-US" sz="1000" b="0" i="0" u="none" strike="noStrike" cap="none" normalizeH="0" baseline="0" dirty="0" smtClean="0">
                <a:ln>
                  <a:noFill/>
                </a:ln>
                <a:solidFill>
                  <a:srgbClr val="202122"/>
                </a:solidFill>
                <a:effectLst/>
                <a:latin typeface="Arial" charset="0"/>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202122"/>
                </a:solidFill>
                <a:effectLst/>
                <a:latin typeface="Arial" charset="0"/>
                <a:cs typeface="Arial" charset="0"/>
              </a:rPr>
              <a:t>Asked about the applications of his discoveries, Hertz replied,</a:t>
            </a:r>
            <a:r>
              <a:rPr kumimoji="0" lang="en-US" altLang="en-US" sz="800" b="0" i="0" u="none" strike="noStrike" cap="none" normalizeH="0" baseline="30000" dirty="0" smtClean="0">
                <a:ln>
                  <a:noFill/>
                </a:ln>
                <a:solidFill>
                  <a:srgbClr val="0B0080"/>
                </a:solidFill>
                <a:effectLst/>
                <a:latin typeface="Arial" charset="0"/>
                <a:cs typeface="Arial" charset="0"/>
                <a:hlinkClick r:id="rId6"/>
              </a:rPr>
              <a:t>[17]</a:t>
            </a:r>
            <a:r>
              <a:rPr kumimoji="0" lang="en-US" altLang="en-US" sz="800" b="0" i="0" u="none" strike="noStrike" cap="none" normalizeH="0" baseline="30000" dirty="0" smtClean="0">
                <a:ln>
                  <a:noFill/>
                </a:ln>
                <a:solidFill>
                  <a:srgbClr val="0B0080"/>
                </a:solidFill>
                <a:effectLst/>
                <a:latin typeface="Arial" charset="0"/>
                <a:cs typeface="Arial" charset="0"/>
                <a:hlinkClick r:id="rId9"/>
              </a:rPr>
              <a:t>[20]</a:t>
            </a:r>
            <a:endParaRPr kumimoji="0" lang="en-US" altLang="en-US" sz="600" b="0" i="0" u="none" strike="noStrike" cap="none" normalizeH="0" baseline="0" dirty="0" smtClean="0">
              <a:ln>
                <a:noFill/>
              </a:ln>
              <a:solidFill>
                <a:schemeClr val="tx1"/>
              </a:solidFill>
              <a:effectLst/>
              <a:latin typeface="Arial" charset="0"/>
              <a:cs typeface="Arial" charset="0"/>
            </a:endParaRP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202122"/>
                </a:solidFill>
                <a:effectLst/>
                <a:latin typeface="Arial" charset="0"/>
                <a:cs typeface="Arial" charset="0"/>
              </a:rPr>
              <a:t>"</a:t>
            </a:r>
            <a:r>
              <a:rPr kumimoji="0" lang="en-US" altLang="en-US" sz="1000" b="0" i="1" u="none" strike="noStrike" cap="none" normalizeH="0" baseline="0" dirty="0" smtClean="0">
                <a:ln>
                  <a:noFill/>
                </a:ln>
                <a:solidFill>
                  <a:srgbClr val="202122"/>
                </a:solidFill>
                <a:effectLst/>
                <a:latin typeface="Arial" charset="0"/>
                <a:cs typeface="Arial" charset="0"/>
              </a:rPr>
              <a:t>Nothing, I guess</a:t>
            </a:r>
            <a:r>
              <a:rPr kumimoji="0" lang="en-US" altLang="en-US" sz="1000" b="0" i="0" u="none" strike="noStrike" cap="none" normalizeH="0" baseline="0" dirty="0" smtClean="0">
                <a:ln>
                  <a:noFill/>
                </a:ln>
                <a:solidFill>
                  <a:srgbClr val="202122"/>
                </a:solidFill>
                <a:effectLst/>
                <a:latin typeface="Arial" charset="0"/>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charset="0"/>
              <a:cs typeface="Arial" charset="0"/>
            </a:endParaRPr>
          </a:p>
        </p:txBody>
      </p:sp>
      <p:sp>
        <p:nvSpPr>
          <p:cNvPr id="5" name="Rectangle 4"/>
          <p:cNvSpPr/>
          <p:nvPr/>
        </p:nvSpPr>
        <p:spPr>
          <a:xfrm>
            <a:off x="1266272" y="3276599"/>
            <a:ext cx="1887055" cy="307777"/>
          </a:xfrm>
          <a:prstGeom prst="rect">
            <a:avLst/>
          </a:prstGeom>
        </p:spPr>
        <p:txBody>
          <a:bodyPr wrap="none">
            <a:spAutoFit/>
          </a:bodyPr>
          <a:lstStyle/>
          <a:p>
            <a:r>
              <a:rPr lang="en-US" sz="1400" dirty="0"/>
              <a:t>Heinrich Rudolf Hertz</a:t>
            </a:r>
          </a:p>
        </p:txBody>
      </p:sp>
    </p:spTree>
    <p:extLst>
      <p:ext uri="{BB962C8B-B14F-4D97-AF65-F5344CB8AC3E}">
        <p14:creationId xmlns:p14="http://schemas.microsoft.com/office/powerpoint/2010/main" val="26706512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612775" y="533400"/>
            <a:ext cx="8226425" cy="685800"/>
          </a:xfrm>
          <a:prstGeom prst="rect">
            <a:avLst/>
          </a:prstGeom>
          <a:noFill/>
          <a:ln w="9525">
            <a:noFill/>
            <a:miter lim="800000"/>
            <a:headEnd/>
            <a:tailEnd/>
          </a:ln>
        </p:spPr>
        <p:txBody>
          <a:bodyPr anchor="ctr"/>
          <a:lstStyle/>
          <a:p>
            <a:pPr algn="ctr" eaLnBrk="1" hangingPunct="1">
              <a:defRPr/>
            </a:pPr>
            <a:r>
              <a:rPr lang="en-US" sz="3200" b="1" kern="0" dirty="0">
                <a:latin typeface="Arial" charset="0"/>
                <a:ea typeface="ＭＳ Ｐゴシック" charset="-128"/>
                <a:cs typeface="ＭＳ Ｐゴシック" charset="-128"/>
              </a:rPr>
              <a:t>Wave Propagation in Lossy Medium</a:t>
            </a:r>
          </a:p>
        </p:txBody>
      </p:sp>
      <p:graphicFrame>
        <p:nvGraphicFramePr>
          <p:cNvPr id="17411" name="Object 4"/>
          <p:cNvGraphicFramePr>
            <a:graphicFrameLocks noChangeAspect="1"/>
          </p:cNvGraphicFramePr>
          <p:nvPr/>
        </p:nvGraphicFramePr>
        <p:xfrm>
          <a:off x="3048000" y="1219200"/>
          <a:ext cx="1879600" cy="744538"/>
        </p:xfrm>
        <a:graphic>
          <a:graphicData uri="http://schemas.openxmlformats.org/presentationml/2006/ole">
            <mc:AlternateContent xmlns:mc="http://schemas.openxmlformats.org/markup-compatibility/2006">
              <mc:Choice xmlns:v="urn:schemas-microsoft-com:vml" Requires="v">
                <p:oleObj spid="_x0000_s17786" name="Equation" r:id="rId3" imgW="990170" imgH="393529" progId="Equation.3">
                  <p:embed/>
                </p:oleObj>
              </mc:Choice>
              <mc:Fallback>
                <p:oleObj name="Equation" r:id="rId3" imgW="990170" imgH="393529"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1219200"/>
                        <a:ext cx="1879600" cy="744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2" name="Object 5"/>
          <p:cNvGraphicFramePr>
            <a:graphicFrameLocks noChangeAspect="1"/>
          </p:cNvGraphicFramePr>
          <p:nvPr/>
        </p:nvGraphicFramePr>
        <p:xfrm>
          <a:off x="2819400" y="2057400"/>
          <a:ext cx="2554288" cy="792163"/>
        </p:xfrm>
        <a:graphic>
          <a:graphicData uri="http://schemas.openxmlformats.org/presentationml/2006/ole">
            <mc:AlternateContent xmlns:mc="http://schemas.openxmlformats.org/markup-compatibility/2006">
              <mc:Choice xmlns:v="urn:schemas-microsoft-com:vml" Requires="v">
                <p:oleObj spid="_x0000_s17787" name="Equation" r:id="rId5" imgW="1346200" imgH="419100" progId="Equation.3">
                  <p:embed/>
                </p:oleObj>
              </mc:Choice>
              <mc:Fallback>
                <p:oleObj name="Equation" r:id="rId5" imgW="1346200" imgH="4191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9400" y="2057400"/>
                        <a:ext cx="2554288" cy="792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3" name="Object 6"/>
          <p:cNvGraphicFramePr>
            <a:graphicFrameLocks noChangeAspect="1"/>
          </p:cNvGraphicFramePr>
          <p:nvPr/>
        </p:nvGraphicFramePr>
        <p:xfrm>
          <a:off x="76200" y="1219200"/>
          <a:ext cx="1612900" cy="768350"/>
        </p:xfrm>
        <a:graphic>
          <a:graphicData uri="http://schemas.openxmlformats.org/presentationml/2006/ole">
            <mc:AlternateContent xmlns:mc="http://schemas.openxmlformats.org/markup-compatibility/2006">
              <mc:Choice xmlns:v="urn:schemas-microsoft-com:vml" Requires="v">
                <p:oleObj spid="_x0000_s17788" name="Equation" r:id="rId7" imgW="850531" imgH="406224" progId="Equation.3">
                  <p:embed/>
                </p:oleObj>
              </mc:Choice>
              <mc:Fallback>
                <p:oleObj name="Equation" r:id="rId7" imgW="850531" imgH="406224"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200" y="1219200"/>
                        <a:ext cx="1612900" cy="768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4" name="Object 7"/>
          <p:cNvGraphicFramePr>
            <a:graphicFrameLocks noChangeAspect="1"/>
          </p:cNvGraphicFramePr>
          <p:nvPr/>
        </p:nvGraphicFramePr>
        <p:xfrm>
          <a:off x="0" y="2133600"/>
          <a:ext cx="1952625" cy="768350"/>
        </p:xfrm>
        <a:graphic>
          <a:graphicData uri="http://schemas.openxmlformats.org/presentationml/2006/ole">
            <mc:AlternateContent xmlns:mc="http://schemas.openxmlformats.org/markup-compatibility/2006">
              <mc:Choice xmlns:v="urn:schemas-microsoft-com:vml" Requires="v">
                <p:oleObj spid="_x0000_s17789" name="Equation" r:id="rId9" imgW="1028254" imgH="406224" progId="Equation.3">
                  <p:embed/>
                </p:oleObj>
              </mc:Choice>
              <mc:Fallback>
                <p:oleObj name="Equation" r:id="rId9" imgW="1028254" imgH="406224"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2133600"/>
                        <a:ext cx="1952625" cy="768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Right Arrow 9"/>
          <p:cNvSpPr/>
          <p:nvPr/>
        </p:nvSpPr>
        <p:spPr>
          <a:xfrm>
            <a:off x="2057400" y="1447800"/>
            <a:ext cx="533400" cy="304800"/>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1" name="Right Arrow 10"/>
          <p:cNvSpPr/>
          <p:nvPr/>
        </p:nvSpPr>
        <p:spPr>
          <a:xfrm>
            <a:off x="2057400" y="2286000"/>
            <a:ext cx="533400" cy="304800"/>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aphicFrame>
        <p:nvGraphicFramePr>
          <p:cNvPr id="17417" name="Object 8"/>
          <p:cNvGraphicFramePr>
            <a:graphicFrameLocks noChangeAspect="1"/>
          </p:cNvGraphicFramePr>
          <p:nvPr/>
        </p:nvGraphicFramePr>
        <p:xfrm>
          <a:off x="5678488" y="1195388"/>
          <a:ext cx="3327400" cy="839787"/>
        </p:xfrm>
        <a:graphic>
          <a:graphicData uri="http://schemas.openxmlformats.org/presentationml/2006/ole">
            <mc:AlternateContent xmlns:mc="http://schemas.openxmlformats.org/markup-compatibility/2006">
              <mc:Choice xmlns:v="urn:schemas-microsoft-com:vml" Requires="v">
                <p:oleObj spid="_x0000_s17790" name="Equation" r:id="rId11" imgW="1752600" imgH="444500" progId="Equation.3">
                  <p:embed/>
                </p:oleObj>
              </mc:Choice>
              <mc:Fallback>
                <p:oleObj name="Equation" r:id="rId11" imgW="1752600" imgH="444500" progId="Equation.3">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78488" y="1195388"/>
                        <a:ext cx="3327400" cy="839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Right Arrow 13"/>
          <p:cNvSpPr/>
          <p:nvPr/>
        </p:nvSpPr>
        <p:spPr>
          <a:xfrm>
            <a:off x="5105400" y="1828800"/>
            <a:ext cx="533400" cy="304800"/>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aphicFrame>
        <p:nvGraphicFramePr>
          <p:cNvPr id="17419" name="Object 9"/>
          <p:cNvGraphicFramePr>
            <a:graphicFrameLocks noChangeAspect="1"/>
          </p:cNvGraphicFramePr>
          <p:nvPr/>
        </p:nvGraphicFramePr>
        <p:xfrm>
          <a:off x="5618163" y="2098675"/>
          <a:ext cx="3448050" cy="863600"/>
        </p:xfrm>
        <a:graphic>
          <a:graphicData uri="http://schemas.openxmlformats.org/presentationml/2006/ole">
            <mc:AlternateContent xmlns:mc="http://schemas.openxmlformats.org/markup-compatibility/2006">
              <mc:Choice xmlns:v="urn:schemas-microsoft-com:vml" Requires="v">
                <p:oleObj spid="_x0000_s17791" name="Equation" r:id="rId13" imgW="1816100" imgH="457200" progId="Equation.3">
                  <p:embed/>
                </p:oleObj>
              </mc:Choice>
              <mc:Fallback>
                <p:oleObj name="Equation" r:id="rId13" imgW="1816100" imgH="457200" progId="Equation.3">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18163" y="2098675"/>
                        <a:ext cx="344805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612775" y="533400"/>
            <a:ext cx="8226425" cy="685800"/>
          </a:xfrm>
          <a:prstGeom prst="rect">
            <a:avLst/>
          </a:prstGeom>
          <a:noFill/>
          <a:ln w="9525">
            <a:noFill/>
            <a:miter lim="800000"/>
            <a:headEnd/>
            <a:tailEnd/>
          </a:ln>
        </p:spPr>
        <p:txBody>
          <a:bodyPr anchor="ctr"/>
          <a:lstStyle/>
          <a:p>
            <a:pPr algn="ctr" eaLnBrk="1" hangingPunct="1">
              <a:defRPr/>
            </a:pPr>
            <a:r>
              <a:rPr lang="en-US" sz="3200" b="1" kern="0" dirty="0">
                <a:latin typeface="Arial" charset="0"/>
                <a:ea typeface="ＭＳ Ｐゴシック" charset="-128"/>
                <a:cs typeface="ＭＳ Ｐゴシック" charset="-128"/>
              </a:rPr>
              <a:t>Wave Propagation in Lossy Medium</a:t>
            </a:r>
          </a:p>
        </p:txBody>
      </p:sp>
      <p:graphicFrame>
        <p:nvGraphicFramePr>
          <p:cNvPr id="18435" name="Object 8"/>
          <p:cNvGraphicFramePr>
            <a:graphicFrameLocks noChangeAspect="1"/>
          </p:cNvGraphicFramePr>
          <p:nvPr/>
        </p:nvGraphicFramePr>
        <p:xfrm>
          <a:off x="685800" y="1524000"/>
          <a:ext cx="2384425" cy="455613"/>
        </p:xfrm>
        <a:graphic>
          <a:graphicData uri="http://schemas.openxmlformats.org/presentationml/2006/ole">
            <mc:AlternateContent xmlns:mc="http://schemas.openxmlformats.org/markup-compatibility/2006">
              <mc:Choice xmlns:v="urn:schemas-microsoft-com:vml" Requires="v">
                <p:oleObj spid="_x0000_s19124" name="Equation" r:id="rId3" imgW="1257300" imgH="241300" progId="Equation.3">
                  <p:embed/>
                </p:oleObj>
              </mc:Choice>
              <mc:Fallback>
                <p:oleObj name="Equation" r:id="rId3" imgW="1257300" imgH="24130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524000"/>
                        <a:ext cx="238442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6" name="Object 9"/>
          <p:cNvGraphicFramePr>
            <a:graphicFrameLocks noChangeAspect="1"/>
          </p:cNvGraphicFramePr>
          <p:nvPr/>
        </p:nvGraphicFramePr>
        <p:xfrm>
          <a:off x="609600" y="2057400"/>
          <a:ext cx="2576513" cy="479425"/>
        </p:xfrm>
        <a:graphic>
          <a:graphicData uri="http://schemas.openxmlformats.org/presentationml/2006/ole">
            <mc:AlternateContent xmlns:mc="http://schemas.openxmlformats.org/markup-compatibility/2006">
              <mc:Choice xmlns:v="urn:schemas-microsoft-com:vml" Requires="v">
                <p:oleObj spid="_x0000_s19125" name="Equation" r:id="rId5" imgW="1358310" imgH="253890" progId="Equation.3">
                  <p:embed/>
                </p:oleObj>
              </mc:Choice>
              <mc:Fallback>
                <p:oleObj name="Equation" r:id="rId5" imgW="1358310" imgH="253890"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2057400"/>
                        <a:ext cx="2576513"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7" name="Object 10"/>
          <p:cNvGraphicFramePr>
            <a:graphicFrameLocks noChangeAspect="1"/>
          </p:cNvGraphicFramePr>
          <p:nvPr/>
        </p:nvGraphicFramePr>
        <p:xfrm>
          <a:off x="4419600" y="1295400"/>
          <a:ext cx="3667125" cy="836613"/>
        </p:xfrm>
        <a:graphic>
          <a:graphicData uri="http://schemas.openxmlformats.org/presentationml/2006/ole">
            <mc:AlternateContent xmlns:mc="http://schemas.openxmlformats.org/markup-compatibility/2006">
              <mc:Choice xmlns:v="urn:schemas-microsoft-com:vml" Requires="v">
                <p:oleObj spid="_x0000_s19126" name="Equation" r:id="rId7" imgW="1930400" imgH="444500" progId="Equation.3">
                  <p:embed/>
                </p:oleObj>
              </mc:Choice>
              <mc:Fallback>
                <p:oleObj name="Equation" r:id="rId7" imgW="1930400" imgH="444500"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9600" y="1295400"/>
                        <a:ext cx="3667125" cy="836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38" name="TextBox 4"/>
          <p:cNvSpPr txBox="1">
            <a:spLocks noChangeArrowheads="1"/>
          </p:cNvSpPr>
          <p:nvPr/>
        </p:nvSpPr>
        <p:spPr bwMode="auto">
          <a:xfrm>
            <a:off x="4876800" y="2133600"/>
            <a:ext cx="2895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Complex propagation constant</a:t>
            </a:r>
          </a:p>
        </p:txBody>
      </p:sp>
      <p:graphicFrame>
        <p:nvGraphicFramePr>
          <p:cNvPr id="18439" name="Object 11"/>
          <p:cNvGraphicFramePr>
            <a:graphicFrameLocks noChangeAspect="1"/>
          </p:cNvGraphicFramePr>
          <p:nvPr/>
        </p:nvGraphicFramePr>
        <p:xfrm>
          <a:off x="4419600" y="2667000"/>
          <a:ext cx="288925" cy="263525"/>
        </p:xfrm>
        <a:graphic>
          <a:graphicData uri="http://schemas.openxmlformats.org/presentationml/2006/ole">
            <mc:AlternateContent xmlns:mc="http://schemas.openxmlformats.org/markup-compatibility/2006">
              <mc:Choice xmlns:v="urn:schemas-microsoft-com:vml" Requires="v">
                <p:oleObj spid="_x0000_s19127" name="Equation" r:id="rId9" imgW="152334" imgH="139639" progId="Equation.3">
                  <p:embed/>
                </p:oleObj>
              </mc:Choice>
              <mc:Fallback>
                <p:oleObj name="Equation" r:id="rId9" imgW="152334" imgH="139639" progId="Equation.3">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19600" y="2667000"/>
                        <a:ext cx="288925" cy="263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40" name="TextBox 4"/>
          <p:cNvSpPr txBox="1">
            <a:spLocks noChangeArrowheads="1"/>
          </p:cNvSpPr>
          <p:nvPr/>
        </p:nvSpPr>
        <p:spPr bwMode="auto">
          <a:xfrm>
            <a:off x="5410200" y="2667000"/>
            <a:ext cx="2895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Attenuation constant</a:t>
            </a:r>
          </a:p>
        </p:txBody>
      </p:sp>
      <p:graphicFrame>
        <p:nvGraphicFramePr>
          <p:cNvPr id="18441" name="Object 12"/>
          <p:cNvGraphicFramePr>
            <a:graphicFrameLocks noChangeAspect="1"/>
          </p:cNvGraphicFramePr>
          <p:nvPr/>
        </p:nvGraphicFramePr>
        <p:xfrm>
          <a:off x="4419600" y="2987675"/>
          <a:ext cx="288925" cy="384175"/>
        </p:xfrm>
        <a:graphic>
          <a:graphicData uri="http://schemas.openxmlformats.org/presentationml/2006/ole">
            <mc:AlternateContent xmlns:mc="http://schemas.openxmlformats.org/markup-compatibility/2006">
              <mc:Choice xmlns:v="urn:schemas-microsoft-com:vml" Requires="v">
                <p:oleObj spid="_x0000_s19128" name="Equation" r:id="rId11" imgW="152268" imgH="203024" progId="Equation.3">
                  <p:embed/>
                </p:oleObj>
              </mc:Choice>
              <mc:Fallback>
                <p:oleObj name="Equation" r:id="rId11" imgW="152268" imgH="203024" progId="Equation.3">
                  <p:embed/>
                  <p:pic>
                    <p:nvPicPr>
                      <p:cNvPr id="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19600" y="2987675"/>
                        <a:ext cx="288925" cy="384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42" name="TextBox 4"/>
          <p:cNvSpPr txBox="1">
            <a:spLocks noChangeArrowheads="1"/>
          </p:cNvSpPr>
          <p:nvPr/>
        </p:nvSpPr>
        <p:spPr bwMode="auto">
          <a:xfrm>
            <a:off x="5410200" y="3048000"/>
            <a:ext cx="2895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Propagation constant</a:t>
            </a:r>
          </a:p>
        </p:txBody>
      </p:sp>
      <p:sp>
        <p:nvSpPr>
          <p:cNvPr id="18443" name="TextBox 4"/>
          <p:cNvSpPr txBox="1">
            <a:spLocks noChangeArrowheads="1"/>
          </p:cNvSpPr>
          <p:nvPr/>
        </p:nvSpPr>
        <p:spPr bwMode="auto">
          <a:xfrm>
            <a:off x="762000" y="3810000"/>
            <a:ext cx="2895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For low-loss materials </a:t>
            </a:r>
          </a:p>
        </p:txBody>
      </p:sp>
      <p:graphicFrame>
        <p:nvGraphicFramePr>
          <p:cNvPr id="18444" name="Object 15"/>
          <p:cNvGraphicFramePr>
            <a:graphicFrameLocks noChangeAspect="1"/>
          </p:cNvGraphicFramePr>
          <p:nvPr/>
        </p:nvGraphicFramePr>
        <p:xfrm>
          <a:off x="2743200" y="3733800"/>
          <a:ext cx="584200" cy="393700"/>
        </p:xfrm>
        <a:graphic>
          <a:graphicData uri="http://schemas.openxmlformats.org/presentationml/2006/ole">
            <mc:AlternateContent xmlns:mc="http://schemas.openxmlformats.org/markup-compatibility/2006">
              <mc:Choice xmlns:v="urn:schemas-microsoft-com:vml" Requires="v">
                <p:oleObj spid="_x0000_s19129" name="Equation" r:id="rId13" imgW="583947" imgH="393529" progId="Equation.3">
                  <p:embed/>
                </p:oleObj>
              </mc:Choice>
              <mc:Fallback>
                <p:oleObj name="Equation" r:id="rId13" imgW="583947" imgH="393529" progId="Equation.3">
                  <p:embed/>
                  <p:pic>
                    <p:nvPicPr>
                      <p:cNvPr id="0" name="Object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43200" y="3733800"/>
                        <a:ext cx="5842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45" name="Object 16"/>
          <p:cNvGraphicFramePr>
            <a:graphicFrameLocks noChangeAspect="1"/>
          </p:cNvGraphicFramePr>
          <p:nvPr/>
        </p:nvGraphicFramePr>
        <p:xfrm>
          <a:off x="649288" y="4332288"/>
          <a:ext cx="5164137" cy="860425"/>
        </p:xfrm>
        <a:graphic>
          <a:graphicData uri="http://schemas.openxmlformats.org/presentationml/2006/ole">
            <mc:AlternateContent xmlns:mc="http://schemas.openxmlformats.org/markup-compatibility/2006">
              <mc:Choice xmlns:v="urn:schemas-microsoft-com:vml" Requires="v">
                <p:oleObj spid="_x0000_s19130" name="Equation" r:id="rId15" imgW="2717800" imgH="457200" progId="Equation.3">
                  <p:embed/>
                </p:oleObj>
              </mc:Choice>
              <mc:Fallback>
                <p:oleObj name="Equation" r:id="rId15" imgW="2717800" imgH="457200" progId="Equation.3">
                  <p:embed/>
                  <p:pic>
                    <p:nvPicPr>
                      <p:cNvPr id="0" name="Object 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49288" y="4332288"/>
                        <a:ext cx="5164137" cy="860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6" name="Object 17"/>
          <p:cNvGraphicFramePr>
            <a:graphicFrameLocks noChangeAspect="1"/>
          </p:cNvGraphicFramePr>
          <p:nvPr/>
        </p:nvGraphicFramePr>
        <p:xfrm>
          <a:off x="835025" y="5410200"/>
          <a:ext cx="1349375" cy="477838"/>
        </p:xfrm>
        <a:graphic>
          <a:graphicData uri="http://schemas.openxmlformats.org/presentationml/2006/ole">
            <mc:AlternateContent xmlns:mc="http://schemas.openxmlformats.org/markup-compatibility/2006">
              <mc:Choice xmlns:v="urn:schemas-microsoft-com:vml" Requires="v">
                <p:oleObj spid="_x0000_s19131" name="Equation" r:id="rId17" imgW="710891" imgH="253890" progId="Equation.3">
                  <p:embed/>
                </p:oleObj>
              </mc:Choice>
              <mc:Fallback>
                <p:oleObj name="Equation" r:id="rId17" imgW="710891" imgH="253890" progId="Equation.3">
                  <p:embed/>
                  <p:pic>
                    <p:nvPicPr>
                      <p:cNvPr id="0" name="Object 1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35025" y="5410200"/>
                        <a:ext cx="1349375" cy="477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7" name="Object 18"/>
          <p:cNvGraphicFramePr>
            <a:graphicFrameLocks noChangeAspect="1"/>
          </p:cNvGraphicFramePr>
          <p:nvPr/>
        </p:nvGraphicFramePr>
        <p:xfrm>
          <a:off x="2971800" y="5257800"/>
          <a:ext cx="1350963" cy="741363"/>
        </p:xfrm>
        <a:graphic>
          <a:graphicData uri="http://schemas.openxmlformats.org/presentationml/2006/ole">
            <mc:AlternateContent xmlns:mc="http://schemas.openxmlformats.org/markup-compatibility/2006">
              <mc:Choice xmlns:v="urn:schemas-microsoft-com:vml" Requires="v">
                <p:oleObj spid="_x0000_s19132" name="Equation" r:id="rId19" imgW="710891" imgH="393529" progId="Equation.3">
                  <p:embed/>
                </p:oleObj>
              </mc:Choice>
              <mc:Fallback>
                <p:oleObj name="Equation" r:id="rId19" imgW="710891" imgH="393529" progId="Equation.3">
                  <p:embed/>
                  <p:pic>
                    <p:nvPicPr>
                      <p:cNvPr id="0" name="Object 1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71800" y="5257800"/>
                        <a:ext cx="1350963" cy="741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8" name="Object 19"/>
          <p:cNvGraphicFramePr>
            <a:graphicFrameLocks noChangeAspect="1"/>
          </p:cNvGraphicFramePr>
          <p:nvPr/>
        </p:nvGraphicFramePr>
        <p:xfrm>
          <a:off x="4876800" y="5181600"/>
          <a:ext cx="3517900" cy="1006475"/>
        </p:xfrm>
        <a:graphic>
          <a:graphicData uri="http://schemas.openxmlformats.org/presentationml/2006/ole">
            <mc:AlternateContent xmlns:mc="http://schemas.openxmlformats.org/markup-compatibility/2006">
              <mc:Choice xmlns:v="urn:schemas-microsoft-com:vml" Requires="v">
                <p:oleObj spid="_x0000_s19133" name="Equation" r:id="rId21" imgW="2286000" imgH="660400" progId="Equation.3">
                  <p:embed/>
                </p:oleObj>
              </mc:Choice>
              <mc:Fallback>
                <p:oleObj name="Equation" r:id="rId21" imgW="2286000" imgH="660400" progId="Equation.3">
                  <p:embed/>
                  <p:pic>
                    <p:nvPicPr>
                      <p:cNvPr id="0" name="Object 1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876800" y="5181600"/>
                        <a:ext cx="3517900"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8449" name="Picture 21" descr="http://www.amtmicrowave.com/img2/wave_decay.gif"/>
          <p:cNvPicPr>
            <a:picLocks noChangeAspect="1" noChangeArrowheads="1"/>
          </p:cNvPicPr>
          <p:nvPr/>
        </p:nvPicPr>
        <p:blipFill>
          <a:blip r:embed="rId23">
            <a:extLst>
              <a:ext uri="{28A0092B-C50C-407E-A947-70E740481C1C}">
                <a14:useLocalDpi xmlns:a14="http://schemas.microsoft.com/office/drawing/2010/main" val="0"/>
              </a:ext>
            </a:extLst>
          </a:blip>
          <a:srcRect r="5128"/>
          <a:stretch>
            <a:fillRect/>
          </a:stretch>
        </p:blipFill>
        <p:spPr bwMode="auto">
          <a:xfrm>
            <a:off x="5943600" y="3429000"/>
            <a:ext cx="2819400" cy="148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9" name="Straight Arrow Connector 28"/>
          <p:cNvCxnSpPr/>
          <p:nvPr/>
        </p:nvCxnSpPr>
        <p:spPr>
          <a:xfrm>
            <a:off x="6324600" y="4953000"/>
            <a:ext cx="2590800" cy="158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18451" name="TextBox 4"/>
          <p:cNvSpPr txBox="1">
            <a:spLocks noChangeArrowheads="1"/>
          </p:cNvSpPr>
          <p:nvPr/>
        </p:nvSpPr>
        <p:spPr bwMode="auto">
          <a:xfrm>
            <a:off x="8763000" y="4572000"/>
            <a:ext cx="381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z</a:t>
            </a:r>
          </a:p>
        </p:txBody>
      </p:sp>
      <p:graphicFrame>
        <p:nvGraphicFramePr>
          <p:cNvPr id="18452" name="Object 22"/>
          <p:cNvGraphicFramePr>
            <a:graphicFrameLocks noChangeAspect="1"/>
          </p:cNvGraphicFramePr>
          <p:nvPr/>
        </p:nvGraphicFramePr>
        <p:xfrm>
          <a:off x="3886200" y="3657600"/>
          <a:ext cx="1447800" cy="581025"/>
        </p:xfrm>
        <a:graphic>
          <a:graphicData uri="http://schemas.openxmlformats.org/presentationml/2006/ole">
            <mc:AlternateContent xmlns:mc="http://schemas.openxmlformats.org/markup-compatibility/2006">
              <mc:Choice xmlns:v="urn:schemas-microsoft-com:vml" Requires="v">
                <p:oleObj spid="_x0000_s19134" name="Equation" r:id="rId24" imgW="904945" imgH="314257" progId="Equation.3">
                  <p:embed/>
                </p:oleObj>
              </mc:Choice>
              <mc:Fallback>
                <p:oleObj name="Equation" r:id="rId24" imgW="904945" imgH="314257" progId="Equation.3">
                  <p:embed/>
                  <p:pic>
                    <p:nvPicPr>
                      <p:cNvPr id="0" name="Object 2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886200" y="3657600"/>
                        <a:ext cx="1447800" cy="58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612775" y="533400"/>
            <a:ext cx="8226425" cy="685800"/>
          </a:xfrm>
          <a:prstGeom prst="rect">
            <a:avLst/>
          </a:prstGeom>
          <a:noFill/>
          <a:ln w="9525">
            <a:noFill/>
            <a:miter lim="800000"/>
            <a:headEnd/>
            <a:tailEnd/>
          </a:ln>
        </p:spPr>
        <p:txBody>
          <a:bodyPr anchor="ctr"/>
          <a:lstStyle/>
          <a:p>
            <a:pPr algn="ctr" eaLnBrk="1" hangingPunct="1">
              <a:defRPr/>
            </a:pPr>
            <a:r>
              <a:rPr lang="en-US" sz="3200" b="1" kern="0" dirty="0">
                <a:latin typeface="Arial" charset="0"/>
                <a:ea typeface="ＭＳ Ｐゴシック" charset="-128"/>
                <a:cs typeface="ＭＳ Ｐゴシック" charset="-128"/>
              </a:rPr>
              <a:t>Wave Propagation in Conductors</a:t>
            </a:r>
          </a:p>
        </p:txBody>
      </p:sp>
      <p:graphicFrame>
        <p:nvGraphicFramePr>
          <p:cNvPr id="19459" name="Object 12"/>
          <p:cNvGraphicFramePr>
            <a:graphicFrameLocks noChangeAspect="1"/>
          </p:cNvGraphicFramePr>
          <p:nvPr/>
        </p:nvGraphicFramePr>
        <p:xfrm>
          <a:off x="3048000" y="1219200"/>
          <a:ext cx="1879600" cy="744538"/>
        </p:xfrm>
        <a:graphic>
          <a:graphicData uri="http://schemas.openxmlformats.org/presentationml/2006/ole">
            <mc:AlternateContent xmlns:mc="http://schemas.openxmlformats.org/markup-compatibility/2006">
              <mc:Choice xmlns:v="urn:schemas-microsoft-com:vml" Requires="v">
                <p:oleObj spid="_x0000_s19834" name="Equation" r:id="rId3" imgW="990170" imgH="393529" progId="Equation.3">
                  <p:embed/>
                </p:oleObj>
              </mc:Choice>
              <mc:Fallback>
                <p:oleObj name="Equation" r:id="rId3" imgW="990170" imgH="393529" progId="Equation.3">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1219200"/>
                        <a:ext cx="1879600" cy="744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60" name="Object 13"/>
          <p:cNvGraphicFramePr>
            <a:graphicFrameLocks noChangeAspect="1"/>
          </p:cNvGraphicFramePr>
          <p:nvPr/>
        </p:nvGraphicFramePr>
        <p:xfrm>
          <a:off x="3336925" y="2057400"/>
          <a:ext cx="1517650" cy="792163"/>
        </p:xfrm>
        <a:graphic>
          <a:graphicData uri="http://schemas.openxmlformats.org/presentationml/2006/ole">
            <mc:AlternateContent xmlns:mc="http://schemas.openxmlformats.org/markup-compatibility/2006">
              <mc:Choice xmlns:v="urn:schemas-microsoft-com:vml" Requires="v">
                <p:oleObj spid="_x0000_s19835" name="Equation" r:id="rId5" imgW="800100" imgH="419100" progId="Equation.3">
                  <p:embed/>
                </p:oleObj>
              </mc:Choice>
              <mc:Fallback>
                <p:oleObj name="Equation" r:id="rId5" imgW="800100" imgH="419100" progId="Equation.3">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6925" y="2057400"/>
                        <a:ext cx="1517650" cy="792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61" name="Object 14"/>
          <p:cNvGraphicFramePr>
            <a:graphicFrameLocks noChangeAspect="1"/>
          </p:cNvGraphicFramePr>
          <p:nvPr/>
        </p:nvGraphicFramePr>
        <p:xfrm>
          <a:off x="76200" y="1219200"/>
          <a:ext cx="1612900" cy="768350"/>
        </p:xfrm>
        <a:graphic>
          <a:graphicData uri="http://schemas.openxmlformats.org/presentationml/2006/ole">
            <mc:AlternateContent xmlns:mc="http://schemas.openxmlformats.org/markup-compatibility/2006">
              <mc:Choice xmlns:v="urn:schemas-microsoft-com:vml" Requires="v">
                <p:oleObj spid="_x0000_s19836" name="Equation" r:id="rId7" imgW="850531" imgH="406224" progId="Equation.3">
                  <p:embed/>
                </p:oleObj>
              </mc:Choice>
              <mc:Fallback>
                <p:oleObj name="Equation" r:id="rId7" imgW="850531" imgH="406224"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200" y="1219200"/>
                        <a:ext cx="1612900" cy="768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62" name="Object 15"/>
          <p:cNvGraphicFramePr>
            <a:graphicFrameLocks noChangeAspect="1"/>
          </p:cNvGraphicFramePr>
          <p:nvPr/>
        </p:nvGraphicFramePr>
        <p:xfrm>
          <a:off x="0" y="2133600"/>
          <a:ext cx="1952625" cy="768350"/>
        </p:xfrm>
        <a:graphic>
          <a:graphicData uri="http://schemas.openxmlformats.org/presentationml/2006/ole">
            <mc:AlternateContent xmlns:mc="http://schemas.openxmlformats.org/markup-compatibility/2006">
              <mc:Choice xmlns:v="urn:schemas-microsoft-com:vml" Requires="v">
                <p:oleObj spid="_x0000_s19837" name="Equation" r:id="rId9" imgW="1028254" imgH="406224" progId="Equation.3">
                  <p:embed/>
                </p:oleObj>
              </mc:Choice>
              <mc:Fallback>
                <p:oleObj name="Equation" r:id="rId9" imgW="1028254" imgH="406224" progId="Equation.3">
                  <p:embed/>
                  <p:pic>
                    <p:nvPicPr>
                      <p:cNvPr id="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2133600"/>
                        <a:ext cx="1952625" cy="768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Right Arrow 24"/>
          <p:cNvSpPr/>
          <p:nvPr/>
        </p:nvSpPr>
        <p:spPr>
          <a:xfrm>
            <a:off x="2057400" y="1447800"/>
            <a:ext cx="533400" cy="304800"/>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26" name="Right Arrow 25"/>
          <p:cNvSpPr/>
          <p:nvPr/>
        </p:nvSpPr>
        <p:spPr>
          <a:xfrm>
            <a:off x="2057400" y="2286000"/>
            <a:ext cx="533400" cy="304800"/>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aphicFrame>
        <p:nvGraphicFramePr>
          <p:cNvPr id="19465" name="Object 16"/>
          <p:cNvGraphicFramePr>
            <a:graphicFrameLocks noChangeAspect="1"/>
          </p:cNvGraphicFramePr>
          <p:nvPr/>
        </p:nvGraphicFramePr>
        <p:xfrm>
          <a:off x="6365875" y="1219200"/>
          <a:ext cx="1952625" cy="792163"/>
        </p:xfrm>
        <a:graphic>
          <a:graphicData uri="http://schemas.openxmlformats.org/presentationml/2006/ole">
            <mc:AlternateContent xmlns:mc="http://schemas.openxmlformats.org/markup-compatibility/2006">
              <mc:Choice xmlns:v="urn:schemas-microsoft-com:vml" Requires="v">
                <p:oleObj spid="_x0000_s19838" name="Equation" r:id="rId11" imgW="1028700" imgH="419100" progId="Equation.3">
                  <p:embed/>
                </p:oleObj>
              </mc:Choice>
              <mc:Fallback>
                <p:oleObj name="Equation" r:id="rId11" imgW="1028700" imgH="419100" progId="Equation.3">
                  <p:embed/>
                  <p:pic>
                    <p:nvPicPr>
                      <p:cNvPr id="0"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65875" y="1219200"/>
                        <a:ext cx="1952625" cy="792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 name="Right Arrow 27"/>
          <p:cNvSpPr/>
          <p:nvPr/>
        </p:nvSpPr>
        <p:spPr>
          <a:xfrm>
            <a:off x="5105400" y="1828800"/>
            <a:ext cx="533400" cy="304800"/>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aphicFrame>
        <p:nvGraphicFramePr>
          <p:cNvPr id="19467" name="Object 18"/>
          <p:cNvGraphicFramePr>
            <a:graphicFrameLocks noChangeAspect="1"/>
          </p:cNvGraphicFramePr>
          <p:nvPr/>
        </p:nvGraphicFramePr>
        <p:xfrm>
          <a:off x="6253163" y="2198688"/>
          <a:ext cx="2097087" cy="815975"/>
        </p:xfrm>
        <a:graphic>
          <a:graphicData uri="http://schemas.openxmlformats.org/presentationml/2006/ole">
            <mc:AlternateContent xmlns:mc="http://schemas.openxmlformats.org/markup-compatibility/2006">
              <mc:Choice xmlns:v="urn:schemas-microsoft-com:vml" Requires="v">
                <p:oleObj spid="_x0000_s19839" name="Equation" r:id="rId13" imgW="1104900" imgH="431800" progId="Equation.3">
                  <p:embed/>
                </p:oleObj>
              </mc:Choice>
              <mc:Fallback>
                <p:oleObj name="Equation" r:id="rId13" imgW="1104900" imgH="431800" progId="Equation.3">
                  <p:embed/>
                  <p:pic>
                    <p:nvPicPr>
                      <p:cNvPr id="0" name="Object 1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53163" y="2198688"/>
                        <a:ext cx="2097087" cy="81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612775" y="533400"/>
            <a:ext cx="8226425" cy="685800"/>
          </a:xfrm>
          <a:prstGeom prst="rect">
            <a:avLst/>
          </a:prstGeom>
          <a:noFill/>
          <a:ln w="9525">
            <a:noFill/>
            <a:miter lim="800000"/>
            <a:headEnd/>
            <a:tailEnd/>
          </a:ln>
        </p:spPr>
        <p:txBody>
          <a:bodyPr anchor="ctr"/>
          <a:lstStyle/>
          <a:p>
            <a:pPr algn="ctr" eaLnBrk="1" hangingPunct="1">
              <a:defRPr/>
            </a:pPr>
            <a:r>
              <a:rPr lang="en-US" sz="3200" b="1" kern="0" dirty="0">
                <a:latin typeface="Arial" charset="0"/>
                <a:ea typeface="ＭＳ Ｐゴシック" charset="-128"/>
                <a:cs typeface="ＭＳ Ｐゴシック" charset="-128"/>
              </a:rPr>
              <a:t>Wave Propagation in Conductors</a:t>
            </a:r>
          </a:p>
        </p:txBody>
      </p:sp>
      <p:graphicFrame>
        <p:nvGraphicFramePr>
          <p:cNvPr id="20483" name="Object 8"/>
          <p:cNvGraphicFramePr>
            <a:graphicFrameLocks noChangeAspect="1"/>
          </p:cNvGraphicFramePr>
          <p:nvPr/>
        </p:nvGraphicFramePr>
        <p:xfrm>
          <a:off x="685800" y="1524000"/>
          <a:ext cx="2384425" cy="455613"/>
        </p:xfrm>
        <a:graphic>
          <a:graphicData uri="http://schemas.openxmlformats.org/presentationml/2006/ole">
            <mc:AlternateContent xmlns:mc="http://schemas.openxmlformats.org/markup-compatibility/2006">
              <mc:Choice xmlns:v="urn:schemas-microsoft-com:vml" Requires="v">
                <p:oleObj spid="_x0000_s20924" name="Equation" r:id="rId3" imgW="1257300" imgH="241300" progId="Equation.3">
                  <p:embed/>
                </p:oleObj>
              </mc:Choice>
              <mc:Fallback>
                <p:oleObj name="Equation" r:id="rId3" imgW="1257300" imgH="24130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524000"/>
                        <a:ext cx="238442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84" name="Object 9"/>
          <p:cNvGraphicFramePr>
            <a:graphicFrameLocks noChangeAspect="1"/>
          </p:cNvGraphicFramePr>
          <p:nvPr/>
        </p:nvGraphicFramePr>
        <p:xfrm>
          <a:off x="609600" y="2057400"/>
          <a:ext cx="2576513" cy="479425"/>
        </p:xfrm>
        <a:graphic>
          <a:graphicData uri="http://schemas.openxmlformats.org/presentationml/2006/ole">
            <mc:AlternateContent xmlns:mc="http://schemas.openxmlformats.org/markup-compatibility/2006">
              <mc:Choice xmlns:v="urn:schemas-microsoft-com:vml" Requires="v">
                <p:oleObj spid="_x0000_s20925" name="Equation" r:id="rId5" imgW="1358310" imgH="253890" progId="Equation.3">
                  <p:embed/>
                </p:oleObj>
              </mc:Choice>
              <mc:Fallback>
                <p:oleObj name="Equation" r:id="rId5" imgW="1358310" imgH="253890"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2057400"/>
                        <a:ext cx="2576513"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85" name="Object 10"/>
          <p:cNvGraphicFramePr>
            <a:graphicFrameLocks noChangeAspect="1"/>
          </p:cNvGraphicFramePr>
          <p:nvPr/>
        </p:nvGraphicFramePr>
        <p:xfrm>
          <a:off x="4038600" y="1828800"/>
          <a:ext cx="3814763" cy="477838"/>
        </p:xfrm>
        <a:graphic>
          <a:graphicData uri="http://schemas.openxmlformats.org/presentationml/2006/ole">
            <mc:AlternateContent xmlns:mc="http://schemas.openxmlformats.org/markup-compatibility/2006">
              <mc:Choice xmlns:v="urn:schemas-microsoft-com:vml" Requires="v">
                <p:oleObj spid="_x0000_s20926" name="Equation" r:id="rId7" imgW="2005729" imgH="253890" progId="Equation.3">
                  <p:embed/>
                </p:oleObj>
              </mc:Choice>
              <mc:Fallback>
                <p:oleObj name="Equation" r:id="rId7" imgW="2005729" imgH="253890"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8600" y="1828800"/>
                        <a:ext cx="3814763" cy="477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86" name="Object 11"/>
          <p:cNvGraphicFramePr>
            <a:graphicFrameLocks noChangeAspect="1"/>
          </p:cNvGraphicFramePr>
          <p:nvPr/>
        </p:nvGraphicFramePr>
        <p:xfrm>
          <a:off x="6096000" y="1371600"/>
          <a:ext cx="288925" cy="263525"/>
        </p:xfrm>
        <a:graphic>
          <a:graphicData uri="http://schemas.openxmlformats.org/presentationml/2006/ole">
            <mc:AlternateContent xmlns:mc="http://schemas.openxmlformats.org/markup-compatibility/2006">
              <mc:Choice xmlns:v="urn:schemas-microsoft-com:vml" Requires="v">
                <p:oleObj spid="_x0000_s20927" name="Equation" r:id="rId9" imgW="152334" imgH="139639" progId="Equation.3">
                  <p:embed/>
                </p:oleObj>
              </mc:Choice>
              <mc:Fallback>
                <p:oleObj name="Equation" r:id="rId9" imgW="152334" imgH="139639" progId="Equation.3">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6000" y="1371600"/>
                        <a:ext cx="288925" cy="263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87" name="Object 12"/>
          <p:cNvGraphicFramePr>
            <a:graphicFrameLocks noChangeAspect="1"/>
          </p:cNvGraphicFramePr>
          <p:nvPr/>
        </p:nvGraphicFramePr>
        <p:xfrm>
          <a:off x="7315200" y="1295400"/>
          <a:ext cx="288925" cy="384175"/>
        </p:xfrm>
        <a:graphic>
          <a:graphicData uri="http://schemas.openxmlformats.org/presentationml/2006/ole">
            <mc:AlternateContent xmlns:mc="http://schemas.openxmlformats.org/markup-compatibility/2006">
              <mc:Choice xmlns:v="urn:schemas-microsoft-com:vml" Requires="v">
                <p:oleObj spid="_x0000_s20928" name="Equation" r:id="rId11" imgW="152268" imgH="203024" progId="Equation.3">
                  <p:embed/>
                </p:oleObj>
              </mc:Choice>
              <mc:Fallback>
                <p:oleObj name="Equation" r:id="rId11" imgW="152268" imgH="203024" progId="Equation.3">
                  <p:embed/>
                  <p:pic>
                    <p:nvPicPr>
                      <p:cNvPr id="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15200" y="1295400"/>
                        <a:ext cx="288925" cy="384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88" name="Object 13"/>
          <p:cNvGraphicFramePr>
            <a:graphicFrameLocks noChangeAspect="1"/>
          </p:cNvGraphicFramePr>
          <p:nvPr/>
        </p:nvGraphicFramePr>
        <p:xfrm>
          <a:off x="609600" y="2743200"/>
          <a:ext cx="1497013" cy="836613"/>
        </p:xfrm>
        <a:graphic>
          <a:graphicData uri="http://schemas.openxmlformats.org/presentationml/2006/ole">
            <mc:AlternateContent xmlns:mc="http://schemas.openxmlformats.org/markup-compatibility/2006">
              <mc:Choice xmlns:v="urn:schemas-microsoft-com:vml" Requires="v">
                <p:oleObj spid="_x0000_s20929" name="Equation" r:id="rId13" imgW="787058" imgH="444307" progId="Equation.3">
                  <p:embed/>
                </p:oleObj>
              </mc:Choice>
              <mc:Fallback>
                <p:oleObj name="Equation" r:id="rId13" imgW="787058" imgH="444307" progId="Equation.3">
                  <p:embed/>
                  <p:pic>
                    <p:nvPicPr>
                      <p:cNvPr id="0" name="Object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9600" y="2743200"/>
                        <a:ext cx="1497013" cy="836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489" name="TextBox 4"/>
          <p:cNvSpPr txBox="1">
            <a:spLocks noChangeArrowheads="1"/>
          </p:cNvSpPr>
          <p:nvPr/>
        </p:nvSpPr>
        <p:spPr bwMode="auto">
          <a:xfrm>
            <a:off x="2209800" y="3124200"/>
            <a:ext cx="2895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Skin depth</a:t>
            </a:r>
          </a:p>
        </p:txBody>
      </p:sp>
      <p:graphicFrame>
        <p:nvGraphicFramePr>
          <p:cNvPr id="20490" name="Object 14"/>
          <p:cNvGraphicFramePr>
            <a:graphicFrameLocks noChangeAspect="1"/>
          </p:cNvGraphicFramePr>
          <p:nvPr>
            <p:extLst>
              <p:ext uri="{D42A27DB-BD31-4B8C-83A1-F6EECF244321}">
                <p14:modId xmlns:p14="http://schemas.microsoft.com/office/powerpoint/2010/main" val="3856865670"/>
              </p:ext>
            </p:extLst>
          </p:nvPr>
        </p:nvGraphicFramePr>
        <p:xfrm>
          <a:off x="457200" y="4295775"/>
          <a:ext cx="1182688" cy="812800"/>
        </p:xfrm>
        <a:graphic>
          <a:graphicData uri="http://schemas.openxmlformats.org/presentationml/2006/ole">
            <mc:AlternateContent xmlns:mc="http://schemas.openxmlformats.org/markup-compatibility/2006">
              <mc:Choice xmlns:v="urn:schemas-microsoft-com:vml" Requires="v">
                <p:oleObj spid="_x0000_s20930" name="Equation" r:id="rId15" imgW="622030" imgH="431613" progId="Equation.3">
                  <p:embed/>
                </p:oleObj>
              </mc:Choice>
              <mc:Fallback>
                <p:oleObj name="Equation" r:id="rId15" imgW="622030" imgH="431613" progId="Equation.3">
                  <p:embed/>
                  <p:pic>
                    <p:nvPicPr>
                      <p:cNvPr id="0" name="Object 1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7200" y="4295775"/>
                        <a:ext cx="1182688" cy="81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491" name="TextBox 4"/>
          <p:cNvSpPr txBox="1">
            <a:spLocks noChangeArrowheads="1"/>
          </p:cNvSpPr>
          <p:nvPr/>
        </p:nvSpPr>
        <p:spPr bwMode="auto">
          <a:xfrm>
            <a:off x="1905000" y="4492625"/>
            <a:ext cx="2895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dirty="0"/>
              <a:t>Complex wave impedance</a:t>
            </a:r>
          </a:p>
        </p:txBody>
      </p:sp>
      <p:sp>
        <p:nvSpPr>
          <p:cNvPr id="20492" name="TextBox 4"/>
          <p:cNvSpPr txBox="1">
            <a:spLocks noChangeArrowheads="1"/>
          </p:cNvSpPr>
          <p:nvPr/>
        </p:nvSpPr>
        <p:spPr bwMode="auto">
          <a:xfrm>
            <a:off x="381000" y="3657600"/>
            <a:ext cx="4114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The field intensity is reduced to 1/e of the incident fiend when the field travels one skin depth</a:t>
            </a:r>
          </a:p>
        </p:txBody>
      </p:sp>
      <p:sp>
        <p:nvSpPr>
          <p:cNvPr id="20493" name="TextBox 4"/>
          <p:cNvSpPr txBox="1">
            <a:spLocks noChangeArrowheads="1"/>
          </p:cNvSpPr>
          <p:nvPr/>
        </p:nvSpPr>
        <p:spPr bwMode="auto">
          <a:xfrm>
            <a:off x="242455" y="5102423"/>
            <a:ext cx="4876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dirty="0"/>
              <a:t>The E field phase is 45 degree ahead of the H field phase</a:t>
            </a:r>
          </a:p>
        </p:txBody>
      </p:sp>
      <p:pic>
        <p:nvPicPr>
          <p:cNvPr id="20494" name="Picture 16" descr="http://unitmath.com/um/p/Examples/PulsedPower/skinDepth3.gif"/>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943600" y="2283657"/>
            <a:ext cx="1982788" cy="2604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790" name="Picture 310" descr="Skin effect manifestation in wire and PCB trace. | Download Scientific  Diagram"/>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220494" y="4918363"/>
            <a:ext cx="3429000" cy="12250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60375" y="381000"/>
            <a:ext cx="8226425" cy="685800"/>
          </a:xfrm>
          <a:noFill/>
        </p:spPr>
        <p:txBody>
          <a:bodyPr/>
          <a:lstStyle/>
          <a:p>
            <a:pPr algn="ctr" eaLnBrk="1" hangingPunct="1"/>
            <a:r>
              <a:rPr lang="en-US" altLang="en-US" sz="3200" b="1" smtClean="0">
                <a:latin typeface="Arial" panose="020B0604020202020204" pitchFamily="34" charset="0"/>
                <a:ea typeface="ＭＳ Ｐゴシック" panose="020B0600070205080204" pitchFamily="34" charset="-128"/>
              </a:rPr>
              <a:t>Maxwell Equations</a:t>
            </a:r>
          </a:p>
        </p:txBody>
      </p:sp>
      <p:sp>
        <p:nvSpPr>
          <p:cNvPr id="5159" name="TextBox 4"/>
          <p:cNvSpPr txBox="1">
            <a:spLocks noChangeArrowheads="1"/>
          </p:cNvSpPr>
          <p:nvPr/>
        </p:nvSpPr>
        <p:spPr bwMode="auto">
          <a:xfrm>
            <a:off x="1249994" y="5957455"/>
            <a:ext cx="233140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dirty="0" smtClean="0"/>
              <a:t>Original Form in 1865</a:t>
            </a:r>
            <a:endParaRPr lang="en-US" altLang="en-US" sz="1400" dirty="0"/>
          </a:p>
        </p:txBody>
      </p:sp>
      <p:pic>
        <p:nvPicPr>
          <p:cNvPr id="15" name="Picture 226" descr="James Clerk Maxwe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0190" y="4771111"/>
            <a:ext cx="1078152" cy="1298574"/>
          </a:xfrm>
          <a:prstGeom prst="rect">
            <a:avLst/>
          </a:prstGeom>
          <a:noFill/>
          <a:extLst>
            <a:ext uri="{909E8E84-426E-40DD-AFC4-6F175D3DCCD1}">
              <a14:hiddenFill xmlns:a14="http://schemas.microsoft.com/office/drawing/2010/main">
                <a:solidFill>
                  <a:srgbClr val="FFFFFF"/>
                </a:solidFill>
              </a14:hiddenFill>
            </a:ext>
          </a:extLst>
        </p:spPr>
      </p:pic>
      <p:pic>
        <p:nvPicPr>
          <p:cNvPr id="35842" name="Picture 2" descr="https://i1.wp.com/ethw.org/w/images/9/99/Maxwell_image_0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912" y="1040969"/>
            <a:ext cx="3869205" cy="4930341"/>
          </a:xfrm>
          <a:prstGeom prst="rect">
            <a:avLst/>
          </a:prstGeom>
          <a:noFill/>
          <a:extLst>
            <a:ext uri="{909E8E84-426E-40DD-AFC4-6F175D3DCCD1}">
              <a14:hiddenFill xmlns:a14="http://schemas.microsoft.com/office/drawing/2010/main">
                <a:solidFill>
                  <a:srgbClr val="FFFFFF"/>
                </a:solidFill>
              </a14:hiddenFill>
            </a:ext>
          </a:extLst>
        </p:spPr>
      </p:pic>
      <p:pic>
        <p:nvPicPr>
          <p:cNvPr id="35844" name="Picture 4" descr="https://i1.wp.com/ethw.org/w/images/d/d6/Maxwell_image_0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8164" y="2362200"/>
            <a:ext cx="3637490" cy="16002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4"/>
          <p:cNvSpPr txBox="1">
            <a:spLocks noChangeArrowheads="1"/>
          </p:cNvSpPr>
          <p:nvPr/>
        </p:nvSpPr>
        <p:spPr bwMode="auto">
          <a:xfrm>
            <a:off x="6023378" y="3983182"/>
            <a:ext cx="2209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dirty="0" smtClean="0"/>
              <a:t>Modern Form in 1884</a:t>
            </a:r>
            <a:endParaRPr lang="en-US" altLang="en-US" sz="1400" dirty="0"/>
          </a:p>
        </p:txBody>
      </p:sp>
      <p:sp>
        <p:nvSpPr>
          <p:cNvPr id="2" name="Rectangle 1"/>
          <p:cNvSpPr/>
          <p:nvPr/>
        </p:nvSpPr>
        <p:spPr>
          <a:xfrm>
            <a:off x="6172200" y="2054423"/>
            <a:ext cx="1489510" cy="307777"/>
          </a:xfrm>
          <a:prstGeom prst="rect">
            <a:avLst/>
          </a:prstGeom>
        </p:spPr>
        <p:txBody>
          <a:bodyPr wrap="none">
            <a:spAutoFit/>
          </a:bodyPr>
          <a:lstStyle/>
          <a:p>
            <a:pPr eaLnBrk="1" hangingPunct="1"/>
            <a:r>
              <a:rPr lang="en-US" sz="1400" dirty="0">
                <a:hlinkClick r:id="rId5" tooltip="Oliver Heaviside"/>
              </a:rPr>
              <a:t>Oliver Heaviside</a:t>
            </a:r>
            <a:endParaRPr lang="en-US" sz="1400" dirty="0"/>
          </a:p>
        </p:txBody>
      </p:sp>
      <p:pic>
        <p:nvPicPr>
          <p:cNvPr id="35846" name="Picture 6" descr="Oheavisid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2400" y="914400"/>
            <a:ext cx="921556" cy="1415846"/>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p:cNvSpPr/>
          <p:nvPr/>
        </p:nvSpPr>
        <p:spPr>
          <a:xfrm>
            <a:off x="4419600" y="3048000"/>
            <a:ext cx="533400" cy="2286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76133" y="4343400"/>
            <a:ext cx="3251200" cy="35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3"/>
          <p:cNvPicPr>
            <a:picLocks noChangeAspect="1" noChangeArrowheads="1"/>
          </p:cNvPicPr>
          <p:nvPr/>
        </p:nvPicPr>
        <p:blipFill rotWithShape="1">
          <a:blip r:embed="rId8">
            <a:extLst>
              <a:ext uri="{28A0092B-C50C-407E-A947-70E740481C1C}">
                <a14:useLocalDpi xmlns:a14="http://schemas.microsoft.com/office/drawing/2010/main" val="0"/>
              </a:ext>
            </a:extLst>
          </a:blip>
          <a:srcRect l="27570" t="58032" r="27079" b="-551"/>
          <a:stretch/>
        </p:blipFill>
        <p:spPr bwMode="auto">
          <a:xfrm>
            <a:off x="5975618" y="4780679"/>
            <a:ext cx="2323982" cy="752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7"/>
          <p:cNvPicPr>
            <a:picLocks noChangeAspect="1" noChangeArrowheads="1"/>
          </p:cNvPicPr>
          <p:nvPr/>
        </p:nvPicPr>
        <p:blipFill rotWithShape="1">
          <a:blip r:embed="rId9">
            <a:extLst>
              <a:ext uri="{28A0092B-C50C-407E-A947-70E740481C1C}">
                <a14:useLocalDpi xmlns:a14="http://schemas.microsoft.com/office/drawing/2010/main" val="0"/>
              </a:ext>
            </a:extLst>
          </a:blip>
          <a:srcRect l="28349" t="6321" r="46406" b="53373"/>
          <a:stretch/>
        </p:blipFill>
        <p:spPr bwMode="auto">
          <a:xfrm>
            <a:off x="6502819" y="5681999"/>
            <a:ext cx="1269581" cy="55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05360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3" name="Picture 2"/>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69850" y="1600200"/>
            <a:ext cx="9004300" cy="5105400"/>
          </a:xfrm>
        </p:spPr>
      </p:pic>
      <p:sp>
        <p:nvSpPr>
          <p:cNvPr id="3" name="Title 2"/>
          <p:cNvSpPr>
            <a:spLocks noGrp="1"/>
          </p:cNvSpPr>
          <p:nvPr>
            <p:ph type="title"/>
          </p:nvPr>
        </p:nvSpPr>
        <p:spPr/>
        <p:txBody>
          <a:bodyPr/>
          <a:lstStyle/>
          <a:p>
            <a:endParaRPr lang="en-US" dirty="0"/>
          </a:p>
        </p:txBody>
      </p:sp>
      <p:pic>
        <p:nvPicPr>
          <p:cNvPr id="358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94" y="1143000"/>
            <a:ext cx="9002713" cy="5103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9815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bwMode="auto">
          <a:xfrm>
            <a:off x="612775" y="533400"/>
            <a:ext cx="8226425" cy="685800"/>
          </a:xfrm>
          <a:prstGeom prst="rect">
            <a:avLst/>
          </a:prstGeom>
          <a:noFill/>
          <a:ln w="9525">
            <a:noFill/>
            <a:miter lim="800000"/>
            <a:headEnd/>
            <a:tailEnd/>
          </a:ln>
        </p:spPr>
        <p:txBody>
          <a:bodyPr anchor="ctr"/>
          <a:lstStyle/>
          <a:p>
            <a:pPr algn="ctr" eaLnBrk="1" hangingPunct="1">
              <a:defRPr/>
            </a:pPr>
            <a:r>
              <a:rPr lang="en-US" sz="3200" b="1" kern="0" dirty="0">
                <a:latin typeface="Arial" charset="0"/>
                <a:ea typeface="ＭＳ Ｐゴシック" charset="-128"/>
                <a:cs typeface="ＭＳ Ｐゴシック" charset="-128"/>
              </a:rPr>
              <a:t>Polarization</a:t>
            </a:r>
          </a:p>
        </p:txBody>
      </p:sp>
      <p:sp>
        <p:nvSpPr>
          <p:cNvPr id="21507" name="TextBox 4"/>
          <p:cNvSpPr txBox="1">
            <a:spLocks noChangeArrowheads="1"/>
          </p:cNvSpPr>
          <p:nvPr/>
        </p:nvSpPr>
        <p:spPr bwMode="auto">
          <a:xfrm>
            <a:off x="762000" y="1295400"/>
            <a:ext cx="5105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dirty="0">
                <a:latin typeface="Times New Roman" panose="02020603050405020304" pitchFamily="18" charset="0"/>
                <a:cs typeface="Times New Roman" panose="02020603050405020304" pitchFamily="18" charset="0"/>
              </a:rPr>
              <a:t>A Plane Wave Travelling in </a:t>
            </a:r>
            <a:r>
              <a:rPr lang="en-US" altLang="en-US" sz="2000" dirty="0" smtClean="0">
                <a:latin typeface="Times New Roman" panose="02020603050405020304" pitchFamily="18" charset="0"/>
                <a:cs typeface="Times New Roman" panose="02020603050405020304" pitchFamily="18" charset="0"/>
              </a:rPr>
              <a:t>+z </a:t>
            </a:r>
            <a:r>
              <a:rPr lang="en-US" altLang="en-US" sz="2000" dirty="0">
                <a:latin typeface="Times New Roman" panose="02020603050405020304" pitchFamily="18" charset="0"/>
                <a:cs typeface="Times New Roman" panose="02020603050405020304" pitchFamily="18" charset="0"/>
              </a:rPr>
              <a:t>direction: </a:t>
            </a:r>
          </a:p>
        </p:txBody>
      </p:sp>
      <p:graphicFrame>
        <p:nvGraphicFramePr>
          <p:cNvPr id="21508" name="Object 8"/>
          <p:cNvGraphicFramePr>
            <a:graphicFrameLocks noChangeAspect="1"/>
          </p:cNvGraphicFramePr>
          <p:nvPr/>
        </p:nvGraphicFramePr>
        <p:xfrm>
          <a:off x="685800" y="1752600"/>
          <a:ext cx="7392988" cy="527050"/>
        </p:xfrm>
        <a:graphic>
          <a:graphicData uri="http://schemas.openxmlformats.org/presentationml/2006/ole">
            <mc:AlternateContent xmlns:mc="http://schemas.openxmlformats.org/markup-compatibility/2006">
              <mc:Choice xmlns:v="urn:schemas-microsoft-com:vml" Requires="v">
                <p:oleObj spid="_x0000_s21633" name="Equation" r:id="rId3" imgW="3898900" imgH="279400" progId="Equation.3">
                  <p:embed/>
                </p:oleObj>
              </mc:Choice>
              <mc:Fallback>
                <p:oleObj name="Equation" r:id="rId3" imgW="3898900" imgH="27940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752600"/>
                        <a:ext cx="7392988" cy="527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09" name="Object 5"/>
          <p:cNvGraphicFramePr>
            <a:graphicFrameLocks noChangeAspect="1"/>
          </p:cNvGraphicFramePr>
          <p:nvPr/>
        </p:nvGraphicFramePr>
        <p:xfrm>
          <a:off x="2655888" y="2971800"/>
          <a:ext cx="3659187" cy="1008063"/>
        </p:xfrm>
        <a:graphic>
          <a:graphicData uri="http://schemas.openxmlformats.org/presentationml/2006/ole">
            <mc:AlternateContent xmlns:mc="http://schemas.openxmlformats.org/markup-compatibility/2006">
              <mc:Choice xmlns:v="urn:schemas-microsoft-com:vml" Requires="v">
                <p:oleObj spid="_x0000_s21634" name="Equation" r:id="rId5" imgW="1930400" imgH="533400" progId="Equation.3">
                  <p:embed/>
                </p:oleObj>
              </mc:Choice>
              <mc:Fallback>
                <p:oleObj name="Equation" r:id="rId5" imgW="1930400" imgH="5334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55888" y="2971800"/>
                        <a:ext cx="3659187" cy="1008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Down Arrow 12"/>
          <p:cNvSpPr/>
          <p:nvPr/>
        </p:nvSpPr>
        <p:spPr>
          <a:xfrm>
            <a:off x="4267200" y="2362200"/>
            <a:ext cx="228600" cy="457200"/>
          </a:xfrm>
          <a:prstGeom prst="downArrow">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bwMode="auto">
          <a:xfrm>
            <a:off x="612775" y="533400"/>
            <a:ext cx="8226425" cy="685800"/>
          </a:xfrm>
          <a:prstGeom prst="rect">
            <a:avLst/>
          </a:prstGeom>
          <a:noFill/>
          <a:ln w="9525">
            <a:noFill/>
            <a:miter lim="800000"/>
            <a:headEnd/>
            <a:tailEnd/>
          </a:ln>
        </p:spPr>
        <p:txBody>
          <a:bodyPr anchor="ctr"/>
          <a:lstStyle/>
          <a:p>
            <a:pPr algn="ctr" eaLnBrk="1" hangingPunct="1">
              <a:defRPr/>
            </a:pPr>
            <a:r>
              <a:rPr lang="en-US" sz="3200" b="1" kern="0" dirty="0">
                <a:latin typeface="Arial" charset="0"/>
                <a:ea typeface="ＭＳ Ｐゴシック" charset="-128"/>
                <a:cs typeface="ＭＳ Ｐゴシック" charset="-128"/>
              </a:rPr>
              <a:t>Polarization</a:t>
            </a:r>
          </a:p>
        </p:txBody>
      </p:sp>
      <p:sp>
        <p:nvSpPr>
          <p:cNvPr id="22531" name="TextBox 4"/>
          <p:cNvSpPr txBox="1">
            <a:spLocks noChangeArrowheads="1"/>
          </p:cNvSpPr>
          <p:nvPr/>
        </p:nvSpPr>
        <p:spPr bwMode="auto">
          <a:xfrm>
            <a:off x="533400" y="1447800"/>
            <a:ext cx="533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Let</a:t>
            </a:r>
          </a:p>
        </p:txBody>
      </p:sp>
      <p:graphicFrame>
        <p:nvGraphicFramePr>
          <p:cNvPr id="22532" name="Object 8"/>
          <p:cNvGraphicFramePr>
            <a:graphicFrameLocks noChangeAspect="1"/>
          </p:cNvGraphicFramePr>
          <p:nvPr/>
        </p:nvGraphicFramePr>
        <p:xfrm>
          <a:off x="1066800" y="1447800"/>
          <a:ext cx="1276350" cy="455613"/>
        </p:xfrm>
        <a:graphic>
          <a:graphicData uri="http://schemas.openxmlformats.org/presentationml/2006/ole">
            <mc:AlternateContent xmlns:mc="http://schemas.openxmlformats.org/markup-compatibility/2006">
              <mc:Choice xmlns:v="urn:schemas-microsoft-com:vml" Requires="v">
                <p:oleObj spid="_x0000_s22780" name="Equation" r:id="rId3" imgW="672808" imgH="241195" progId="Equation.3">
                  <p:embed/>
                </p:oleObj>
              </mc:Choice>
              <mc:Fallback>
                <p:oleObj name="Equation" r:id="rId3" imgW="672808" imgH="241195"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447800"/>
                        <a:ext cx="1276350"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33" name="Object 5"/>
          <p:cNvGraphicFramePr>
            <a:graphicFrameLocks noChangeAspect="1"/>
          </p:cNvGraphicFramePr>
          <p:nvPr/>
        </p:nvGraphicFramePr>
        <p:xfrm>
          <a:off x="381000" y="1981200"/>
          <a:ext cx="5051425" cy="957263"/>
        </p:xfrm>
        <a:graphic>
          <a:graphicData uri="http://schemas.openxmlformats.org/presentationml/2006/ole">
            <mc:AlternateContent xmlns:mc="http://schemas.openxmlformats.org/markup-compatibility/2006">
              <mc:Choice xmlns:v="urn:schemas-microsoft-com:vml" Requires="v">
                <p:oleObj spid="_x0000_s22781" name="Equation" r:id="rId5" imgW="2667000" imgH="508000" progId="Equation.3">
                  <p:embed/>
                </p:oleObj>
              </mc:Choice>
              <mc:Fallback>
                <p:oleObj name="Equation" r:id="rId5" imgW="2667000" imgH="5080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1981200"/>
                        <a:ext cx="5051425" cy="957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34" name="Object 7"/>
          <p:cNvGraphicFramePr>
            <a:graphicFrameLocks noChangeAspect="1"/>
          </p:cNvGraphicFramePr>
          <p:nvPr/>
        </p:nvGraphicFramePr>
        <p:xfrm>
          <a:off x="2286000" y="3048000"/>
          <a:ext cx="6205538" cy="957263"/>
        </p:xfrm>
        <a:graphic>
          <a:graphicData uri="http://schemas.openxmlformats.org/presentationml/2006/ole">
            <mc:AlternateContent xmlns:mc="http://schemas.openxmlformats.org/markup-compatibility/2006">
              <mc:Choice xmlns:v="urn:schemas-microsoft-com:vml" Requires="v">
                <p:oleObj spid="_x0000_s22782" name="Equation" r:id="rId7" imgW="3276600" imgH="508000" progId="Equation.3">
                  <p:embed/>
                </p:oleObj>
              </mc:Choice>
              <mc:Fallback>
                <p:oleObj name="Equation" r:id="rId7" imgW="3276600" imgH="5080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6000" y="3048000"/>
                        <a:ext cx="6205538" cy="957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35" name="Object 8"/>
          <p:cNvGraphicFramePr>
            <a:graphicFrameLocks noChangeAspect="1"/>
          </p:cNvGraphicFramePr>
          <p:nvPr/>
        </p:nvGraphicFramePr>
        <p:xfrm>
          <a:off x="2286000" y="4114800"/>
          <a:ext cx="4305300" cy="957263"/>
        </p:xfrm>
        <a:graphic>
          <a:graphicData uri="http://schemas.openxmlformats.org/presentationml/2006/ole">
            <mc:AlternateContent xmlns:mc="http://schemas.openxmlformats.org/markup-compatibility/2006">
              <mc:Choice xmlns:v="urn:schemas-microsoft-com:vml" Requires="v">
                <p:oleObj spid="_x0000_s22783" name="Equation" r:id="rId9" imgW="2273300" imgH="508000" progId="Equation.3">
                  <p:embed/>
                </p:oleObj>
              </mc:Choice>
              <mc:Fallback>
                <p:oleObj name="Equation" r:id="rId9" imgW="2273300" imgH="508000"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86000" y="4114800"/>
                        <a:ext cx="4305300" cy="957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8"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10400" y="115887"/>
            <a:ext cx="1415967"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648200" y="3048000"/>
            <a:ext cx="990600" cy="7620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5" name="Rectangle 2"/>
          <p:cNvSpPr txBox="1">
            <a:spLocks noChangeArrowheads="1"/>
          </p:cNvSpPr>
          <p:nvPr/>
        </p:nvSpPr>
        <p:spPr bwMode="auto">
          <a:xfrm>
            <a:off x="612775" y="533400"/>
            <a:ext cx="8226425" cy="685800"/>
          </a:xfrm>
          <a:prstGeom prst="rect">
            <a:avLst/>
          </a:prstGeom>
          <a:noFill/>
          <a:ln w="9525">
            <a:noFill/>
            <a:miter lim="800000"/>
            <a:headEnd/>
            <a:tailEnd/>
          </a:ln>
        </p:spPr>
        <p:txBody>
          <a:bodyPr anchor="ctr"/>
          <a:lstStyle/>
          <a:p>
            <a:pPr algn="ctr" eaLnBrk="1" hangingPunct="1">
              <a:defRPr/>
            </a:pPr>
            <a:r>
              <a:rPr lang="en-US" sz="3200" b="1" kern="0" dirty="0">
                <a:latin typeface="Arial" charset="0"/>
                <a:ea typeface="ＭＳ Ｐゴシック" charset="-128"/>
                <a:cs typeface="ＭＳ Ｐゴシック" charset="-128"/>
              </a:rPr>
              <a:t>Polarization</a:t>
            </a:r>
          </a:p>
        </p:txBody>
      </p:sp>
      <p:sp>
        <p:nvSpPr>
          <p:cNvPr id="23556" name="TextBox 4"/>
          <p:cNvSpPr txBox="1">
            <a:spLocks noChangeArrowheads="1"/>
          </p:cNvSpPr>
          <p:nvPr/>
        </p:nvSpPr>
        <p:spPr bwMode="auto">
          <a:xfrm>
            <a:off x="533400" y="1371600"/>
            <a:ext cx="4495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Times New Roman" panose="02020603050405020304" pitchFamily="18" charset="0"/>
              </a:rPr>
              <a:t>Let’s see how </a:t>
            </a:r>
            <a:r>
              <a:rPr lang="el-GR" altLang="en-US" sz="2000">
                <a:latin typeface="Times New Roman" panose="02020603050405020304" pitchFamily="18" charset="0"/>
                <a:cs typeface="Times New Roman" panose="02020603050405020304" pitchFamily="18" charset="0"/>
              </a:rPr>
              <a:t>α</a:t>
            </a:r>
            <a:r>
              <a:rPr lang="en-US" altLang="en-US" sz="2000">
                <a:latin typeface="Times New Roman" panose="02020603050405020304" pitchFamily="18" charset="0"/>
                <a:cs typeface="Times New Roman" panose="02020603050405020304" pitchFamily="18" charset="0"/>
              </a:rPr>
              <a:t> changes with time</a:t>
            </a:r>
          </a:p>
        </p:txBody>
      </p:sp>
      <p:graphicFrame>
        <p:nvGraphicFramePr>
          <p:cNvPr id="23557" name="Object 3"/>
          <p:cNvGraphicFramePr>
            <a:graphicFrameLocks noChangeAspect="1"/>
          </p:cNvGraphicFramePr>
          <p:nvPr/>
        </p:nvGraphicFramePr>
        <p:xfrm>
          <a:off x="609600" y="1905000"/>
          <a:ext cx="2838450" cy="741363"/>
        </p:xfrm>
        <a:graphic>
          <a:graphicData uri="http://schemas.openxmlformats.org/presentationml/2006/ole">
            <mc:AlternateContent xmlns:mc="http://schemas.openxmlformats.org/markup-compatibility/2006">
              <mc:Choice xmlns:v="urn:schemas-microsoft-com:vml" Requires="v">
                <p:oleObj spid="_x0000_s23744" name="Equation" r:id="rId3" imgW="1497950" imgH="393529" progId="Equation.3">
                  <p:embed/>
                </p:oleObj>
              </mc:Choice>
              <mc:Fallback>
                <p:oleObj name="Equation" r:id="rId3" imgW="1497950" imgH="393529"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905000"/>
                        <a:ext cx="2838450" cy="741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Down Arrow 7"/>
          <p:cNvSpPr/>
          <p:nvPr/>
        </p:nvSpPr>
        <p:spPr>
          <a:xfrm>
            <a:off x="1676400" y="2895600"/>
            <a:ext cx="228600" cy="457200"/>
          </a:xfrm>
          <a:prstGeom prst="downArrow">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aphicFrame>
        <p:nvGraphicFramePr>
          <p:cNvPr id="23559" name="Object 6"/>
          <p:cNvGraphicFramePr>
            <a:graphicFrameLocks noChangeAspect="1"/>
          </p:cNvGraphicFramePr>
          <p:nvPr/>
        </p:nvGraphicFramePr>
        <p:xfrm>
          <a:off x="609600" y="3505200"/>
          <a:ext cx="2981325" cy="741363"/>
        </p:xfrm>
        <a:graphic>
          <a:graphicData uri="http://schemas.openxmlformats.org/presentationml/2006/ole">
            <mc:AlternateContent xmlns:mc="http://schemas.openxmlformats.org/markup-compatibility/2006">
              <mc:Choice xmlns:v="urn:schemas-microsoft-com:vml" Requires="v">
                <p:oleObj spid="_x0000_s23745" name="Equation" r:id="rId5" imgW="1574800" imgH="393700" progId="Equation.3">
                  <p:embed/>
                </p:oleObj>
              </mc:Choice>
              <mc:Fallback>
                <p:oleObj name="Equation" r:id="rId5" imgW="1574800" imgH="3937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3505200"/>
                        <a:ext cx="2981325" cy="741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60" name="Object 7"/>
          <p:cNvGraphicFramePr>
            <a:graphicFrameLocks noChangeAspect="1"/>
          </p:cNvGraphicFramePr>
          <p:nvPr/>
        </p:nvGraphicFramePr>
        <p:xfrm>
          <a:off x="3581400" y="2971800"/>
          <a:ext cx="4135438" cy="1292225"/>
        </p:xfrm>
        <a:graphic>
          <a:graphicData uri="http://schemas.openxmlformats.org/presentationml/2006/ole">
            <mc:AlternateContent xmlns:mc="http://schemas.openxmlformats.org/markup-compatibility/2006">
              <mc:Choice xmlns:v="urn:schemas-microsoft-com:vml" Requires="v">
                <p:oleObj spid="_x0000_s23746" name="Equation" r:id="rId7" imgW="2184400" imgH="685800" progId="Equation.3">
                  <p:embed/>
                </p:oleObj>
              </mc:Choice>
              <mc:Fallback>
                <p:oleObj name="Equation" r:id="rId7" imgW="2184400" imgH="6858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81400" y="2971800"/>
                        <a:ext cx="4135438" cy="1292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9"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01433" y="48491"/>
            <a:ext cx="1465476" cy="3075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bwMode="auto">
          <a:xfrm>
            <a:off x="612775" y="533400"/>
            <a:ext cx="8226425" cy="685800"/>
          </a:xfrm>
          <a:prstGeom prst="rect">
            <a:avLst/>
          </a:prstGeom>
          <a:noFill/>
          <a:ln w="9525">
            <a:noFill/>
            <a:miter lim="800000"/>
            <a:headEnd/>
            <a:tailEnd/>
          </a:ln>
        </p:spPr>
        <p:txBody>
          <a:bodyPr anchor="ctr"/>
          <a:lstStyle/>
          <a:p>
            <a:pPr algn="ctr" eaLnBrk="1" hangingPunct="1">
              <a:defRPr/>
            </a:pPr>
            <a:r>
              <a:rPr lang="en-US" sz="3200" b="1" kern="0" dirty="0">
                <a:latin typeface="Arial" charset="0"/>
                <a:ea typeface="ＭＳ Ｐゴシック" charset="-128"/>
                <a:cs typeface="ＭＳ Ｐゴシック" charset="-128"/>
              </a:rPr>
              <a:t>Polarization</a:t>
            </a:r>
          </a:p>
        </p:txBody>
      </p:sp>
      <p:cxnSp>
        <p:nvCxnSpPr>
          <p:cNvPr id="12" name="Straight Arrow Connector 11"/>
          <p:cNvCxnSpPr/>
          <p:nvPr/>
        </p:nvCxnSpPr>
        <p:spPr>
          <a:xfrm rot="5400000">
            <a:off x="609600" y="1981200"/>
            <a:ext cx="7620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371600" y="1981200"/>
            <a:ext cx="1219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5400000" flipH="1" flipV="1">
            <a:off x="838201" y="1447800"/>
            <a:ext cx="1066800" cy="3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1371600" y="1371600"/>
            <a:ext cx="838200" cy="609600"/>
          </a:xfrm>
          <a:prstGeom prst="line">
            <a:avLst/>
          </a:prstGeom>
        </p:spPr>
        <p:style>
          <a:lnRef idx="2">
            <a:schemeClr val="accent1"/>
          </a:lnRef>
          <a:fillRef idx="0">
            <a:schemeClr val="accent1"/>
          </a:fillRef>
          <a:effectRef idx="1">
            <a:schemeClr val="accent1"/>
          </a:effectRef>
          <a:fontRef idx="minor">
            <a:schemeClr val="tx1"/>
          </a:fontRef>
        </p:style>
      </p:cxnSp>
      <p:sp>
        <p:nvSpPr>
          <p:cNvPr id="24583" name="TextBox 19"/>
          <p:cNvSpPr txBox="1">
            <a:spLocks noChangeArrowheads="1"/>
          </p:cNvSpPr>
          <p:nvPr/>
        </p:nvSpPr>
        <p:spPr bwMode="auto">
          <a:xfrm>
            <a:off x="381000" y="2743200"/>
            <a:ext cx="533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z</a:t>
            </a:r>
          </a:p>
        </p:txBody>
      </p:sp>
      <p:sp>
        <p:nvSpPr>
          <p:cNvPr id="24584" name="TextBox 20"/>
          <p:cNvSpPr txBox="1">
            <a:spLocks noChangeArrowheads="1"/>
          </p:cNvSpPr>
          <p:nvPr/>
        </p:nvSpPr>
        <p:spPr bwMode="auto">
          <a:xfrm>
            <a:off x="1143000" y="609600"/>
            <a:ext cx="533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y</a:t>
            </a:r>
          </a:p>
        </p:txBody>
      </p:sp>
      <p:sp>
        <p:nvSpPr>
          <p:cNvPr id="24585" name="TextBox 21"/>
          <p:cNvSpPr txBox="1">
            <a:spLocks noChangeArrowheads="1"/>
          </p:cNvSpPr>
          <p:nvPr/>
        </p:nvSpPr>
        <p:spPr bwMode="auto">
          <a:xfrm>
            <a:off x="2590800" y="1905000"/>
            <a:ext cx="533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x</a:t>
            </a:r>
          </a:p>
        </p:txBody>
      </p:sp>
      <p:sp>
        <p:nvSpPr>
          <p:cNvPr id="24586" name="TextBox 22"/>
          <p:cNvSpPr txBox="1">
            <a:spLocks noChangeArrowheads="1"/>
          </p:cNvSpPr>
          <p:nvPr/>
        </p:nvSpPr>
        <p:spPr bwMode="auto">
          <a:xfrm>
            <a:off x="1752600" y="1676400"/>
            <a:ext cx="533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α</a:t>
            </a:r>
          </a:p>
        </p:txBody>
      </p:sp>
      <p:sp>
        <p:nvSpPr>
          <p:cNvPr id="24587" name="TextBox 23"/>
          <p:cNvSpPr txBox="1">
            <a:spLocks noChangeArrowheads="1"/>
          </p:cNvSpPr>
          <p:nvPr/>
        </p:nvSpPr>
        <p:spPr bwMode="auto">
          <a:xfrm>
            <a:off x="3429000" y="1371600"/>
            <a:ext cx="5410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imes New Roman" panose="02020603050405020304" pitchFamily="18" charset="0"/>
                <a:cs typeface="Times New Roman" panose="02020603050405020304" pitchFamily="18" charset="0"/>
              </a:rPr>
              <a:t>1. If </a:t>
            </a:r>
            <a:r>
              <a:rPr lang="el-GR" altLang="en-US">
                <a:latin typeface="Times New Roman" panose="02020603050405020304" pitchFamily="18" charset="0"/>
                <a:cs typeface="Times New Roman" panose="02020603050405020304" pitchFamily="18" charset="0"/>
              </a:rPr>
              <a:t>δ</a:t>
            </a:r>
            <a:r>
              <a:rPr lang="en-US" altLang="en-US">
                <a:latin typeface="Times New Roman" panose="02020603050405020304" pitchFamily="18" charset="0"/>
                <a:cs typeface="Times New Roman" panose="02020603050405020304" pitchFamily="18" charset="0"/>
              </a:rPr>
              <a:t>=0 or pi, d</a:t>
            </a:r>
            <a:r>
              <a:rPr lang="el-GR" altLang="en-US">
                <a:latin typeface="Times New Roman" panose="02020603050405020304" pitchFamily="18" charset="0"/>
                <a:cs typeface="Times New Roman" panose="02020603050405020304" pitchFamily="18" charset="0"/>
              </a:rPr>
              <a:t>α</a:t>
            </a:r>
            <a:r>
              <a:rPr lang="en-US" altLang="en-US">
                <a:latin typeface="Times New Roman" panose="02020603050405020304" pitchFamily="18" charset="0"/>
                <a:cs typeface="Times New Roman" panose="02020603050405020304" pitchFamily="18" charset="0"/>
              </a:rPr>
              <a:t>/dt=0,</a:t>
            </a:r>
            <a:r>
              <a:rPr lang="el-GR" altLang="en-US">
                <a:latin typeface="Times New Roman" panose="02020603050405020304" pitchFamily="18" charset="0"/>
                <a:cs typeface="Times New Roman" panose="02020603050405020304" pitchFamily="18" charset="0"/>
              </a:rPr>
              <a:t> α</a:t>
            </a:r>
            <a:r>
              <a:rPr lang="en-US" altLang="en-US">
                <a:latin typeface="Times New Roman" panose="02020603050405020304" pitchFamily="18" charset="0"/>
                <a:cs typeface="Times New Roman" panose="02020603050405020304" pitchFamily="18" charset="0"/>
              </a:rPr>
              <a:t> is constant </a:t>
            </a:r>
          </a:p>
        </p:txBody>
      </p:sp>
      <p:sp>
        <p:nvSpPr>
          <p:cNvPr id="24588" name="TextBox 24"/>
          <p:cNvSpPr txBox="1">
            <a:spLocks noChangeArrowheads="1"/>
          </p:cNvSpPr>
          <p:nvPr/>
        </p:nvSpPr>
        <p:spPr bwMode="auto">
          <a:xfrm>
            <a:off x="3886200" y="1905000"/>
            <a:ext cx="3429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imes New Roman" panose="02020603050405020304" pitchFamily="18" charset="0"/>
                <a:cs typeface="Times New Roman" panose="02020603050405020304" pitchFamily="18" charset="0"/>
              </a:rPr>
              <a:t>Linear Polarization</a:t>
            </a:r>
          </a:p>
        </p:txBody>
      </p:sp>
      <p:sp>
        <p:nvSpPr>
          <p:cNvPr id="24589" name="TextBox 25"/>
          <p:cNvSpPr txBox="1">
            <a:spLocks noChangeArrowheads="1"/>
          </p:cNvSpPr>
          <p:nvPr/>
        </p:nvSpPr>
        <p:spPr bwMode="auto">
          <a:xfrm>
            <a:off x="3505200" y="2743200"/>
            <a:ext cx="5410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imes New Roman" panose="02020603050405020304" pitchFamily="18" charset="0"/>
                <a:cs typeface="Times New Roman" panose="02020603050405020304" pitchFamily="18" charset="0"/>
              </a:rPr>
              <a:t>2. If 0&lt;</a:t>
            </a:r>
            <a:r>
              <a:rPr lang="el-GR" altLang="en-US">
                <a:latin typeface="Times New Roman" panose="02020603050405020304" pitchFamily="18" charset="0"/>
                <a:cs typeface="Times New Roman" panose="02020603050405020304" pitchFamily="18" charset="0"/>
              </a:rPr>
              <a:t>δ</a:t>
            </a:r>
            <a:r>
              <a:rPr lang="en-US" altLang="en-US">
                <a:latin typeface="Times New Roman" panose="02020603050405020304" pitchFamily="18" charset="0"/>
                <a:cs typeface="Times New Roman" panose="02020603050405020304" pitchFamily="18" charset="0"/>
              </a:rPr>
              <a:t>&lt;pi, d</a:t>
            </a:r>
            <a:r>
              <a:rPr lang="el-GR" altLang="en-US">
                <a:latin typeface="Times New Roman" panose="02020603050405020304" pitchFamily="18" charset="0"/>
                <a:cs typeface="Times New Roman" panose="02020603050405020304" pitchFamily="18" charset="0"/>
              </a:rPr>
              <a:t>α</a:t>
            </a:r>
            <a:r>
              <a:rPr lang="en-US" altLang="en-US">
                <a:latin typeface="Times New Roman" panose="02020603050405020304" pitchFamily="18" charset="0"/>
                <a:cs typeface="Times New Roman" panose="02020603050405020304" pitchFamily="18" charset="0"/>
              </a:rPr>
              <a:t>/dt&lt;0,   </a:t>
            </a:r>
          </a:p>
        </p:txBody>
      </p:sp>
      <p:sp>
        <p:nvSpPr>
          <p:cNvPr id="24590" name="TextBox 26"/>
          <p:cNvSpPr txBox="1">
            <a:spLocks noChangeArrowheads="1"/>
          </p:cNvSpPr>
          <p:nvPr/>
        </p:nvSpPr>
        <p:spPr bwMode="auto">
          <a:xfrm>
            <a:off x="3886200" y="3276600"/>
            <a:ext cx="4191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imes New Roman" panose="02020603050405020304" pitchFamily="18" charset="0"/>
                <a:cs typeface="Times New Roman" panose="02020603050405020304" pitchFamily="18" charset="0"/>
              </a:rPr>
              <a:t>Left Handed Polarization</a:t>
            </a:r>
          </a:p>
        </p:txBody>
      </p:sp>
      <p:sp>
        <p:nvSpPr>
          <p:cNvPr id="24591" name="TextBox 27"/>
          <p:cNvSpPr txBox="1">
            <a:spLocks noChangeArrowheads="1"/>
          </p:cNvSpPr>
          <p:nvPr/>
        </p:nvSpPr>
        <p:spPr bwMode="auto">
          <a:xfrm>
            <a:off x="3581400" y="4191000"/>
            <a:ext cx="5410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imes New Roman" panose="02020603050405020304" pitchFamily="18" charset="0"/>
                <a:cs typeface="Times New Roman" panose="02020603050405020304" pitchFamily="18" charset="0"/>
              </a:rPr>
              <a:t>3. If -pi&lt;</a:t>
            </a:r>
            <a:r>
              <a:rPr lang="el-GR" altLang="en-US">
                <a:latin typeface="Times New Roman" panose="02020603050405020304" pitchFamily="18" charset="0"/>
                <a:cs typeface="Times New Roman" panose="02020603050405020304" pitchFamily="18" charset="0"/>
              </a:rPr>
              <a:t>δ</a:t>
            </a:r>
            <a:r>
              <a:rPr lang="en-US" altLang="en-US">
                <a:latin typeface="Times New Roman" panose="02020603050405020304" pitchFamily="18" charset="0"/>
                <a:cs typeface="Times New Roman" panose="02020603050405020304" pitchFamily="18" charset="0"/>
              </a:rPr>
              <a:t>&lt;0, d</a:t>
            </a:r>
            <a:r>
              <a:rPr lang="el-GR" altLang="en-US">
                <a:latin typeface="Times New Roman" panose="02020603050405020304" pitchFamily="18" charset="0"/>
                <a:cs typeface="Times New Roman" panose="02020603050405020304" pitchFamily="18" charset="0"/>
              </a:rPr>
              <a:t>α</a:t>
            </a:r>
            <a:r>
              <a:rPr lang="en-US" altLang="en-US">
                <a:latin typeface="Times New Roman" panose="02020603050405020304" pitchFamily="18" charset="0"/>
                <a:cs typeface="Times New Roman" panose="02020603050405020304" pitchFamily="18" charset="0"/>
              </a:rPr>
              <a:t>/dt&gt;0,   </a:t>
            </a:r>
          </a:p>
        </p:txBody>
      </p:sp>
      <p:sp>
        <p:nvSpPr>
          <p:cNvPr id="24592" name="TextBox 28"/>
          <p:cNvSpPr txBox="1">
            <a:spLocks noChangeArrowheads="1"/>
          </p:cNvSpPr>
          <p:nvPr/>
        </p:nvSpPr>
        <p:spPr bwMode="auto">
          <a:xfrm>
            <a:off x="3886200" y="4876800"/>
            <a:ext cx="4191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imes New Roman" panose="02020603050405020304" pitchFamily="18" charset="0"/>
                <a:cs typeface="Times New Roman" panose="02020603050405020304" pitchFamily="18" charset="0"/>
              </a:rPr>
              <a:t>Right Handed Polarization</a:t>
            </a:r>
          </a:p>
        </p:txBody>
      </p:sp>
      <p:pic>
        <p:nvPicPr>
          <p:cNvPr id="1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990" y="2565472"/>
            <a:ext cx="1742728"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bwMode="auto">
          <a:xfrm>
            <a:off x="612775" y="533400"/>
            <a:ext cx="8226425" cy="685800"/>
          </a:xfrm>
          <a:prstGeom prst="rect">
            <a:avLst/>
          </a:prstGeom>
          <a:noFill/>
          <a:ln w="9525">
            <a:noFill/>
            <a:miter lim="800000"/>
            <a:headEnd/>
            <a:tailEnd/>
          </a:ln>
        </p:spPr>
        <p:txBody>
          <a:bodyPr anchor="ctr"/>
          <a:lstStyle/>
          <a:p>
            <a:pPr algn="ctr" eaLnBrk="1" hangingPunct="1">
              <a:defRPr/>
            </a:pPr>
            <a:r>
              <a:rPr lang="en-US" sz="3200" b="1" kern="0" dirty="0">
                <a:latin typeface="Arial" charset="0"/>
                <a:ea typeface="ＭＳ Ｐゴシック" charset="-128"/>
                <a:cs typeface="ＭＳ Ｐゴシック" charset="-128"/>
              </a:rPr>
              <a:t>Polarization</a:t>
            </a:r>
          </a:p>
        </p:txBody>
      </p:sp>
      <p:graphicFrame>
        <p:nvGraphicFramePr>
          <p:cNvPr id="25603" name="Object 2"/>
          <p:cNvGraphicFramePr>
            <a:graphicFrameLocks noChangeAspect="1"/>
          </p:cNvGraphicFramePr>
          <p:nvPr/>
        </p:nvGraphicFramePr>
        <p:xfrm>
          <a:off x="381000" y="1371600"/>
          <a:ext cx="3611563" cy="481013"/>
        </p:xfrm>
        <a:graphic>
          <a:graphicData uri="http://schemas.openxmlformats.org/presentationml/2006/ole">
            <mc:AlternateContent xmlns:mc="http://schemas.openxmlformats.org/markup-compatibility/2006">
              <mc:Choice xmlns:v="urn:schemas-microsoft-com:vml" Requires="v">
                <p:oleObj spid="_x0000_s25978" name="Equation" r:id="rId3" imgW="1905000" imgH="254000" progId="Equation.3">
                  <p:embed/>
                </p:oleObj>
              </mc:Choice>
              <mc:Fallback>
                <p:oleObj name="Equation" r:id="rId3" imgW="1905000" imgH="2540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371600"/>
                        <a:ext cx="3611563"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04" name="Object 3"/>
          <p:cNvGraphicFramePr>
            <a:graphicFrameLocks noChangeAspect="1"/>
          </p:cNvGraphicFramePr>
          <p:nvPr/>
        </p:nvGraphicFramePr>
        <p:xfrm>
          <a:off x="4495800" y="1219200"/>
          <a:ext cx="3154363" cy="839788"/>
        </p:xfrm>
        <a:graphic>
          <a:graphicData uri="http://schemas.openxmlformats.org/presentationml/2006/ole">
            <mc:AlternateContent xmlns:mc="http://schemas.openxmlformats.org/markup-compatibility/2006">
              <mc:Choice xmlns:v="urn:schemas-microsoft-com:vml" Requires="v">
                <p:oleObj spid="_x0000_s25979" name="Equation" r:id="rId5" imgW="1663700" imgH="444500" progId="Equation.3">
                  <p:embed/>
                </p:oleObj>
              </mc:Choice>
              <mc:Fallback>
                <p:oleObj name="Equation" r:id="rId5" imgW="1663700" imgH="4445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5800" y="1219200"/>
                        <a:ext cx="3154363" cy="839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 name="Right Arrow 29"/>
          <p:cNvSpPr/>
          <p:nvPr/>
        </p:nvSpPr>
        <p:spPr>
          <a:xfrm>
            <a:off x="4038600" y="1447800"/>
            <a:ext cx="381000" cy="228600"/>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aphicFrame>
        <p:nvGraphicFramePr>
          <p:cNvPr id="25606" name="Object 4"/>
          <p:cNvGraphicFramePr>
            <a:graphicFrameLocks noChangeAspect="1"/>
          </p:cNvGraphicFramePr>
          <p:nvPr/>
        </p:nvGraphicFramePr>
        <p:xfrm>
          <a:off x="381000" y="2057400"/>
          <a:ext cx="6761163" cy="528638"/>
        </p:xfrm>
        <a:graphic>
          <a:graphicData uri="http://schemas.openxmlformats.org/presentationml/2006/ole">
            <mc:AlternateContent xmlns:mc="http://schemas.openxmlformats.org/markup-compatibility/2006">
              <mc:Choice xmlns:v="urn:schemas-microsoft-com:vml" Requires="v">
                <p:oleObj spid="_x0000_s25980" name="Equation" r:id="rId7" imgW="3568700" imgH="279400" progId="Equation.3">
                  <p:embed/>
                </p:oleObj>
              </mc:Choice>
              <mc:Fallback>
                <p:oleObj name="Equation" r:id="rId7" imgW="3568700" imgH="27940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000" y="2057400"/>
                        <a:ext cx="6761163" cy="52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07" name="Object 5"/>
          <p:cNvGraphicFramePr>
            <a:graphicFrameLocks noChangeAspect="1"/>
          </p:cNvGraphicFramePr>
          <p:nvPr/>
        </p:nvGraphicFramePr>
        <p:xfrm>
          <a:off x="1279525" y="2667000"/>
          <a:ext cx="6111875" cy="528638"/>
        </p:xfrm>
        <a:graphic>
          <a:graphicData uri="http://schemas.openxmlformats.org/presentationml/2006/ole">
            <mc:AlternateContent xmlns:mc="http://schemas.openxmlformats.org/markup-compatibility/2006">
              <mc:Choice xmlns:v="urn:schemas-microsoft-com:vml" Requires="v">
                <p:oleObj spid="_x0000_s25981" name="Equation" r:id="rId9" imgW="3225800" imgH="279400" progId="Equation.3">
                  <p:embed/>
                </p:oleObj>
              </mc:Choice>
              <mc:Fallback>
                <p:oleObj name="Equation" r:id="rId9" imgW="3225800" imgH="279400"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79525" y="2667000"/>
                        <a:ext cx="6111875" cy="52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 name="Down Arrow 30"/>
          <p:cNvSpPr/>
          <p:nvPr/>
        </p:nvSpPr>
        <p:spPr>
          <a:xfrm>
            <a:off x="3810000" y="3352800"/>
            <a:ext cx="381000" cy="381000"/>
          </a:xfrm>
          <a:prstGeom prst="downArrow">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aphicFrame>
        <p:nvGraphicFramePr>
          <p:cNvPr id="25609" name="Object 6"/>
          <p:cNvGraphicFramePr>
            <a:graphicFrameLocks noChangeAspect="1"/>
          </p:cNvGraphicFramePr>
          <p:nvPr/>
        </p:nvGraphicFramePr>
        <p:xfrm>
          <a:off x="1427163" y="3581400"/>
          <a:ext cx="5464175" cy="938213"/>
        </p:xfrm>
        <a:graphic>
          <a:graphicData uri="http://schemas.openxmlformats.org/presentationml/2006/ole">
            <mc:AlternateContent xmlns:mc="http://schemas.openxmlformats.org/markup-compatibility/2006">
              <mc:Choice xmlns:v="urn:schemas-microsoft-com:vml" Requires="v">
                <p:oleObj spid="_x0000_s25982" name="Equation" r:id="rId11" imgW="2882900" imgH="495300" progId="Equation.3">
                  <p:embed/>
                </p:oleObj>
              </mc:Choice>
              <mc:Fallback>
                <p:oleObj name="Equation" r:id="rId11" imgW="2882900" imgH="495300" progId="Equation.3">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27163" y="3581400"/>
                        <a:ext cx="5464175" cy="93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10" name="Object 7"/>
          <p:cNvGraphicFramePr>
            <a:graphicFrameLocks noChangeAspect="1"/>
          </p:cNvGraphicFramePr>
          <p:nvPr/>
        </p:nvGraphicFramePr>
        <p:xfrm>
          <a:off x="1439863" y="4648200"/>
          <a:ext cx="5486400" cy="1106488"/>
        </p:xfrm>
        <a:graphic>
          <a:graphicData uri="http://schemas.openxmlformats.org/presentationml/2006/ole">
            <mc:AlternateContent xmlns:mc="http://schemas.openxmlformats.org/markup-compatibility/2006">
              <mc:Choice xmlns:v="urn:schemas-microsoft-com:vml" Requires="v">
                <p:oleObj spid="_x0000_s25983" name="Equation" r:id="rId13" imgW="2895600" imgH="584200" progId="Equation.3">
                  <p:embed/>
                </p:oleObj>
              </mc:Choice>
              <mc:Fallback>
                <p:oleObj name="Equation" r:id="rId13" imgW="2895600" imgH="584200" progId="Equation.3">
                  <p:embed/>
                  <p:pic>
                    <p:nvPicPr>
                      <p:cNvPr id="0"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39863" y="4648200"/>
                        <a:ext cx="5486400" cy="1106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Down Arrow 11"/>
          <p:cNvSpPr/>
          <p:nvPr/>
        </p:nvSpPr>
        <p:spPr>
          <a:xfrm>
            <a:off x="4038600" y="5791200"/>
            <a:ext cx="381000" cy="381000"/>
          </a:xfrm>
          <a:prstGeom prst="downArrow">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bwMode="auto">
          <a:xfrm>
            <a:off x="612775" y="533400"/>
            <a:ext cx="8226425" cy="685800"/>
          </a:xfrm>
          <a:prstGeom prst="rect">
            <a:avLst/>
          </a:prstGeom>
          <a:noFill/>
          <a:ln w="9525">
            <a:noFill/>
            <a:miter lim="800000"/>
            <a:headEnd/>
            <a:tailEnd/>
          </a:ln>
        </p:spPr>
        <p:txBody>
          <a:bodyPr anchor="ctr"/>
          <a:lstStyle/>
          <a:p>
            <a:pPr algn="ctr" eaLnBrk="1" hangingPunct="1">
              <a:defRPr/>
            </a:pPr>
            <a:r>
              <a:rPr lang="en-US" sz="3200" b="1" kern="0" dirty="0">
                <a:latin typeface="Arial" charset="0"/>
                <a:ea typeface="ＭＳ Ｐゴシック" charset="-128"/>
                <a:cs typeface="ＭＳ Ｐゴシック" charset="-128"/>
              </a:rPr>
              <a:t>Polarization</a:t>
            </a:r>
          </a:p>
        </p:txBody>
      </p:sp>
      <p:sp>
        <p:nvSpPr>
          <p:cNvPr id="32" name="Down Arrow 31"/>
          <p:cNvSpPr/>
          <p:nvPr/>
        </p:nvSpPr>
        <p:spPr>
          <a:xfrm>
            <a:off x="4191000" y="1219200"/>
            <a:ext cx="381000" cy="381000"/>
          </a:xfrm>
          <a:prstGeom prst="downArrow">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aphicFrame>
        <p:nvGraphicFramePr>
          <p:cNvPr id="26628" name="Object 9"/>
          <p:cNvGraphicFramePr>
            <a:graphicFrameLocks noChangeAspect="1"/>
          </p:cNvGraphicFramePr>
          <p:nvPr/>
        </p:nvGraphicFramePr>
        <p:xfrm>
          <a:off x="1306513" y="1676400"/>
          <a:ext cx="6040437" cy="1130300"/>
        </p:xfrm>
        <a:graphic>
          <a:graphicData uri="http://schemas.openxmlformats.org/presentationml/2006/ole">
            <mc:AlternateContent xmlns:mc="http://schemas.openxmlformats.org/markup-compatibility/2006">
              <mc:Choice xmlns:v="urn:schemas-microsoft-com:vml" Requires="v">
                <p:oleObj spid="_x0000_s26816" name="Equation" r:id="rId3" imgW="3187700" imgH="596900" progId="Equation.3">
                  <p:embed/>
                </p:oleObj>
              </mc:Choice>
              <mc:Fallback>
                <p:oleObj name="Equation" r:id="rId3" imgW="3187700" imgH="596900"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6513" y="1676400"/>
                        <a:ext cx="6040437"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629" name="Object 10"/>
          <p:cNvGraphicFramePr>
            <a:graphicFrameLocks noChangeAspect="1"/>
          </p:cNvGraphicFramePr>
          <p:nvPr/>
        </p:nvGraphicFramePr>
        <p:xfrm>
          <a:off x="285750" y="3048000"/>
          <a:ext cx="8713788" cy="1108075"/>
        </p:xfrm>
        <a:graphic>
          <a:graphicData uri="http://schemas.openxmlformats.org/presentationml/2006/ole">
            <mc:AlternateContent xmlns:mc="http://schemas.openxmlformats.org/markup-compatibility/2006">
              <mc:Choice xmlns:v="urn:schemas-microsoft-com:vml" Requires="v">
                <p:oleObj spid="_x0000_s26817" name="Equation" r:id="rId5" imgW="4597400" imgH="584200" progId="Equation.3">
                  <p:embed/>
                </p:oleObj>
              </mc:Choice>
              <mc:Fallback>
                <p:oleObj name="Equation" r:id="rId5" imgW="4597400" imgH="584200"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750" y="3048000"/>
                        <a:ext cx="8713788" cy="110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 name="Down Arrow 32"/>
          <p:cNvSpPr/>
          <p:nvPr/>
        </p:nvSpPr>
        <p:spPr>
          <a:xfrm>
            <a:off x="4267200" y="2819400"/>
            <a:ext cx="381000" cy="381000"/>
          </a:xfrm>
          <a:prstGeom prst="downArrow">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34" name="Down Arrow 33"/>
          <p:cNvSpPr/>
          <p:nvPr/>
        </p:nvSpPr>
        <p:spPr>
          <a:xfrm>
            <a:off x="4267200" y="4267200"/>
            <a:ext cx="381000" cy="381000"/>
          </a:xfrm>
          <a:prstGeom prst="downArrow">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aphicFrame>
        <p:nvGraphicFramePr>
          <p:cNvPr id="26632" name="Object 11"/>
          <p:cNvGraphicFramePr>
            <a:graphicFrameLocks noChangeAspect="1"/>
          </p:cNvGraphicFramePr>
          <p:nvPr/>
        </p:nvGraphicFramePr>
        <p:xfrm>
          <a:off x="1676400" y="4724400"/>
          <a:ext cx="6042025" cy="1011238"/>
        </p:xfrm>
        <a:graphic>
          <a:graphicData uri="http://schemas.openxmlformats.org/presentationml/2006/ole">
            <mc:AlternateContent xmlns:mc="http://schemas.openxmlformats.org/markup-compatibility/2006">
              <mc:Choice xmlns:v="urn:schemas-microsoft-com:vml" Requires="v">
                <p:oleObj spid="_x0000_s26818" name="Equation" r:id="rId7" imgW="3187700" imgH="533400" progId="Equation.3">
                  <p:embed/>
                </p:oleObj>
              </mc:Choice>
              <mc:Fallback>
                <p:oleObj name="Equation" r:id="rId7" imgW="3187700" imgH="533400" progId="Equation.3">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76400" y="4724400"/>
                        <a:ext cx="6042025" cy="1011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5"/>
          <p:cNvSpPr txBox="1">
            <a:spLocks noChangeArrowheads="1"/>
          </p:cNvSpPr>
          <p:nvPr/>
        </p:nvSpPr>
        <p:spPr bwMode="auto">
          <a:xfrm>
            <a:off x="1143000" y="3810000"/>
            <a:ext cx="6858000"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a:solidFill>
                  <a:srgbClr val="FF0000"/>
                </a:solidFill>
                <a:latin typeface="Times New Roman" panose="02020603050405020304" pitchFamily="18" charset="0"/>
                <a:cs typeface="Times New Roman" panose="02020603050405020304" pitchFamily="18" charset="0"/>
              </a:rPr>
              <a:t>An ellipse can be represented by 4 quantities</a:t>
            </a:r>
            <a:r>
              <a:rPr lang="en-US" altLang="en-US">
                <a:latin typeface="Times New Roman" panose="02020603050405020304" pitchFamily="18" charset="0"/>
                <a:cs typeface="Times New Roman" panose="02020603050405020304" pitchFamily="18" charset="0"/>
              </a:rPr>
              <a:t>:</a:t>
            </a:r>
          </a:p>
          <a:p>
            <a:pPr eaLnBrk="1" hangingPunct="1">
              <a:lnSpc>
                <a:spcPct val="65000"/>
              </a:lnSpc>
              <a:spcBef>
                <a:spcPct val="50000"/>
              </a:spcBef>
              <a:buFontTx/>
              <a:buAutoNum type="arabicPeriod"/>
            </a:pPr>
            <a:r>
              <a:rPr lang="en-US" altLang="en-US">
                <a:latin typeface="Times New Roman" panose="02020603050405020304" pitchFamily="18" charset="0"/>
                <a:cs typeface="Times New Roman" panose="02020603050405020304" pitchFamily="18" charset="0"/>
              </a:rPr>
              <a:t>size of minor axis</a:t>
            </a:r>
          </a:p>
          <a:p>
            <a:pPr eaLnBrk="1" hangingPunct="1">
              <a:lnSpc>
                <a:spcPct val="65000"/>
              </a:lnSpc>
              <a:spcBef>
                <a:spcPct val="50000"/>
              </a:spcBef>
              <a:buFontTx/>
              <a:buAutoNum type="arabicPeriod"/>
            </a:pPr>
            <a:r>
              <a:rPr lang="en-US" altLang="en-US">
                <a:latin typeface="Times New Roman" panose="02020603050405020304" pitchFamily="18" charset="0"/>
                <a:cs typeface="Times New Roman" panose="02020603050405020304" pitchFamily="18" charset="0"/>
              </a:rPr>
              <a:t>size of major axis</a:t>
            </a:r>
          </a:p>
          <a:p>
            <a:pPr eaLnBrk="1" hangingPunct="1">
              <a:lnSpc>
                <a:spcPct val="65000"/>
              </a:lnSpc>
              <a:spcBef>
                <a:spcPct val="50000"/>
              </a:spcBef>
              <a:buFontTx/>
              <a:buAutoNum type="arabicPeriod"/>
            </a:pPr>
            <a:r>
              <a:rPr lang="en-US" altLang="en-US">
                <a:latin typeface="Times New Roman" panose="02020603050405020304" pitchFamily="18" charset="0"/>
                <a:cs typeface="Times New Roman" panose="02020603050405020304" pitchFamily="18" charset="0"/>
              </a:rPr>
              <a:t>orientation (angle)</a:t>
            </a:r>
          </a:p>
          <a:p>
            <a:pPr eaLnBrk="1" hangingPunct="1">
              <a:lnSpc>
                <a:spcPct val="65000"/>
              </a:lnSpc>
              <a:spcBef>
                <a:spcPct val="50000"/>
              </a:spcBef>
              <a:buFontTx/>
              <a:buAutoNum type="arabicPeriod"/>
            </a:pPr>
            <a:r>
              <a:rPr lang="en-US" altLang="en-US">
                <a:latin typeface="Times New Roman" panose="02020603050405020304" pitchFamily="18" charset="0"/>
                <a:cs typeface="Times New Roman" panose="02020603050405020304" pitchFamily="18" charset="0"/>
              </a:rPr>
              <a:t>sense (CW, CCW)</a:t>
            </a:r>
          </a:p>
        </p:txBody>
      </p:sp>
      <p:pic>
        <p:nvPicPr>
          <p:cNvPr id="2765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1447800"/>
            <a:ext cx="344805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2"/>
          <p:cNvSpPr txBox="1">
            <a:spLocks noChangeArrowheads="1"/>
          </p:cNvSpPr>
          <p:nvPr/>
        </p:nvSpPr>
        <p:spPr bwMode="auto">
          <a:xfrm>
            <a:off x="612775" y="533400"/>
            <a:ext cx="8226425" cy="685800"/>
          </a:xfrm>
          <a:prstGeom prst="rect">
            <a:avLst/>
          </a:prstGeom>
          <a:noFill/>
          <a:ln w="9525">
            <a:noFill/>
            <a:miter lim="800000"/>
            <a:headEnd/>
            <a:tailEnd/>
          </a:ln>
        </p:spPr>
        <p:txBody>
          <a:bodyPr anchor="ctr"/>
          <a:lstStyle/>
          <a:p>
            <a:pPr algn="ctr" eaLnBrk="1" hangingPunct="1">
              <a:defRPr/>
            </a:pPr>
            <a:r>
              <a:rPr lang="en-US" sz="3200" b="1" kern="0" dirty="0">
                <a:latin typeface="Arial" charset="0"/>
                <a:ea typeface="ＭＳ Ｐゴシック" charset="-128"/>
                <a:cs typeface="ＭＳ Ｐゴシック" charset="-128"/>
              </a:rPr>
              <a:t>Polarization</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612775" y="533400"/>
            <a:ext cx="8226425" cy="685800"/>
          </a:xfrm>
          <a:prstGeom prst="rect">
            <a:avLst/>
          </a:prstGeom>
          <a:noFill/>
          <a:ln w="9525">
            <a:noFill/>
            <a:miter lim="800000"/>
            <a:headEnd/>
            <a:tailEnd/>
          </a:ln>
        </p:spPr>
        <p:txBody>
          <a:bodyPr anchor="ctr"/>
          <a:lstStyle/>
          <a:p>
            <a:pPr algn="ctr" eaLnBrk="1" hangingPunct="1">
              <a:defRPr/>
            </a:pPr>
            <a:r>
              <a:rPr lang="en-US" sz="3200" b="1" kern="0" dirty="0">
                <a:latin typeface="Arial" charset="0"/>
                <a:ea typeface="ＭＳ Ｐゴシック" charset="-128"/>
                <a:cs typeface="ＭＳ Ｐゴシック" charset="-128"/>
              </a:rPr>
              <a:t>Linear Polarization</a:t>
            </a:r>
          </a:p>
        </p:txBody>
      </p:sp>
      <p:sp>
        <p:nvSpPr>
          <p:cNvPr id="28675" name="TextBox 4"/>
          <p:cNvSpPr txBox="1">
            <a:spLocks noChangeArrowheads="1"/>
          </p:cNvSpPr>
          <p:nvPr/>
        </p:nvSpPr>
        <p:spPr bwMode="auto">
          <a:xfrm>
            <a:off x="2362200" y="3810000"/>
            <a:ext cx="2438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Times New Roman" panose="02020603050405020304" pitchFamily="18" charset="0"/>
              </a:rPr>
              <a:t>When </a:t>
            </a:r>
            <a:r>
              <a:rPr lang="el-GR" altLang="en-US" sz="2000">
                <a:latin typeface="Times New Roman" panose="02020603050405020304" pitchFamily="18" charset="0"/>
                <a:cs typeface="Times New Roman" panose="02020603050405020304" pitchFamily="18" charset="0"/>
              </a:rPr>
              <a:t>δ</a:t>
            </a:r>
            <a:r>
              <a:rPr lang="en-US" altLang="en-US" sz="2000">
                <a:latin typeface="Times New Roman" panose="02020603050405020304" pitchFamily="18" charset="0"/>
                <a:cs typeface="Times New Roman" panose="02020603050405020304" pitchFamily="18" charset="0"/>
              </a:rPr>
              <a:t> = 0 or pi</a:t>
            </a:r>
          </a:p>
        </p:txBody>
      </p:sp>
      <p:pic>
        <p:nvPicPr>
          <p:cNvPr id="28676" name="Picture 7" descr="File:Linear polarization schemat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1447800"/>
            <a:ext cx="174625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612775" y="533400"/>
            <a:ext cx="8226425" cy="685800"/>
          </a:xfrm>
          <a:prstGeom prst="rect">
            <a:avLst/>
          </a:prstGeom>
          <a:noFill/>
          <a:ln w="9525">
            <a:noFill/>
            <a:miter lim="800000"/>
            <a:headEnd/>
            <a:tailEnd/>
          </a:ln>
        </p:spPr>
        <p:txBody>
          <a:bodyPr anchor="ctr"/>
          <a:lstStyle/>
          <a:p>
            <a:pPr algn="ctr" eaLnBrk="1" hangingPunct="1">
              <a:defRPr/>
            </a:pPr>
            <a:r>
              <a:rPr lang="en-US" sz="3200" b="1" kern="0" dirty="0">
                <a:latin typeface="Arial" charset="0"/>
                <a:ea typeface="ＭＳ Ｐゴシック" charset="-128"/>
                <a:cs typeface="ＭＳ Ｐゴシック" charset="-128"/>
              </a:rPr>
              <a:t>Circular Polarization</a:t>
            </a:r>
          </a:p>
        </p:txBody>
      </p:sp>
      <p:sp>
        <p:nvSpPr>
          <p:cNvPr id="29699" name="TextBox 4"/>
          <p:cNvSpPr txBox="1">
            <a:spLocks noChangeArrowheads="1"/>
          </p:cNvSpPr>
          <p:nvPr/>
        </p:nvSpPr>
        <p:spPr bwMode="auto">
          <a:xfrm>
            <a:off x="762000" y="1524000"/>
            <a:ext cx="457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Times New Roman" panose="02020603050405020304" pitchFamily="18" charset="0"/>
              </a:rPr>
              <a:t>When </a:t>
            </a:r>
            <a:r>
              <a:rPr lang="el-GR" altLang="en-US" sz="2000">
                <a:latin typeface="Times New Roman" panose="02020603050405020304" pitchFamily="18" charset="0"/>
                <a:cs typeface="Times New Roman" panose="02020603050405020304" pitchFamily="18" charset="0"/>
              </a:rPr>
              <a:t>δ</a:t>
            </a:r>
            <a:r>
              <a:rPr lang="en-US" altLang="en-US" sz="2000">
                <a:latin typeface="Times New Roman" panose="02020603050405020304" pitchFamily="18" charset="0"/>
                <a:cs typeface="Times New Roman" panose="02020603050405020304" pitchFamily="18" charset="0"/>
              </a:rPr>
              <a:t> = 90</a:t>
            </a:r>
            <a:r>
              <a:rPr lang="en-US" altLang="en-US" sz="2000" baseline="30000">
                <a:latin typeface="Times New Roman" panose="02020603050405020304" pitchFamily="18" charset="0"/>
                <a:cs typeface="Times New Roman" panose="02020603050405020304" pitchFamily="18" charset="0"/>
              </a:rPr>
              <a:t>o</a:t>
            </a:r>
            <a:r>
              <a:rPr lang="en-US" altLang="en-US" sz="2000">
                <a:latin typeface="Times New Roman" panose="02020603050405020304" pitchFamily="18" charset="0"/>
                <a:cs typeface="Times New Roman" panose="02020603050405020304" pitchFamily="18" charset="0"/>
              </a:rPr>
              <a:t> or -90</a:t>
            </a:r>
            <a:r>
              <a:rPr lang="en-US" altLang="en-US" sz="2000" baseline="30000">
                <a:latin typeface="Times New Roman" panose="02020603050405020304" pitchFamily="18" charset="0"/>
                <a:cs typeface="Times New Roman" panose="02020603050405020304" pitchFamily="18" charset="0"/>
              </a:rPr>
              <a:t>o </a:t>
            </a:r>
            <a:r>
              <a:rPr lang="en-US" altLang="en-US" sz="2000">
                <a:latin typeface="Times New Roman" panose="02020603050405020304" pitchFamily="18" charset="0"/>
                <a:cs typeface="Times New Roman" panose="02020603050405020304" pitchFamily="18" charset="0"/>
              </a:rPr>
              <a:t>and |E</a:t>
            </a:r>
            <a:r>
              <a:rPr lang="en-US" altLang="en-US" sz="2000" baseline="-25000">
                <a:latin typeface="Times New Roman" panose="02020603050405020304" pitchFamily="18" charset="0"/>
                <a:cs typeface="Times New Roman" panose="02020603050405020304" pitchFamily="18" charset="0"/>
              </a:rPr>
              <a:t>x0</a:t>
            </a:r>
            <a:r>
              <a:rPr lang="en-US" altLang="en-US" sz="2000">
                <a:latin typeface="Times New Roman" panose="02020603050405020304" pitchFamily="18" charset="0"/>
                <a:cs typeface="Times New Roman" panose="02020603050405020304" pitchFamily="18" charset="0"/>
              </a:rPr>
              <a:t>|= |E</a:t>
            </a:r>
            <a:r>
              <a:rPr lang="en-US" altLang="en-US" sz="2000" baseline="-25000">
                <a:latin typeface="Times New Roman" panose="02020603050405020304" pitchFamily="18" charset="0"/>
                <a:cs typeface="Times New Roman" panose="02020603050405020304" pitchFamily="18" charset="0"/>
              </a:rPr>
              <a:t>y0</a:t>
            </a:r>
            <a:r>
              <a:rPr lang="en-US" altLang="en-US" sz="2000">
                <a:latin typeface="Times New Roman" panose="02020603050405020304" pitchFamily="18" charset="0"/>
                <a:cs typeface="Times New Roman" panose="02020603050405020304" pitchFamily="18" charset="0"/>
              </a:rPr>
              <a:t>|</a:t>
            </a:r>
            <a:r>
              <a:rPr lang="en-US" altLang="en-US" sz="2000" baseline="-25000">
                <a:latin typeface="Times New Roman" panose="02020603050405020304" pitchFamily="18" charset="0"/>
                <a:cs typeface="Times New Roman" panose="02020603050405020304" pitchFamily="18" charset="0"/>
              </a:rPr>
              <a:t> </a:t>
            </a:r>
          </a:p>
        </p:txBody>
      </p:sp>
      <p:graphicFrame>
        <p:nvGraphicFramePr>
          <p:cNvPr id="29700" name="Object 4"/>
          <p:cNvGraphicFramePr>
            <a:graphicFrameLocks noChangeAspect="1"/>
          </p:cNvGraphicFramePr>
          <p:nvPr/>
        </p:nvGraphicFramePr>
        <p:xfrm>
          <a:off x="685800" y="2819400"/>
          <a:ext cx="5273675" cy="1258888"/>
        </p:xfrm>
        <a:graphic>
          <a:graphicData uri="http://schemas.openxmlformats.org/presentationml/2006/ole">
            <mc:AlternateContent xmlns:mc="http://schemas.openxmlformats.org/markup-compatibility/2006">
              <mc:Choice xmlns:v="urn:schemas-microsoft-com:vml" Requires="v">
                <p:oleObj spid="_x0000_s29763" name="Equation" r:id="rId3" imgW="2286000" imgH="546100" progId="Equation.3">
                  <p:embed/>
                </p:oleObj>
              </mc:Choice>
              <mc:Fallback>
                <p:oleObj name="Equation" r:id="rId3" imgW="2286000" imgH="5461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2819400"/>
                        <a:ext cx="5273675" cy="1258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9701" name="Picture 10" descr="http://www.satmancanada.com/circul1.jpg"/>
          <p:cNvPicPr>
            <a:picLocks noChangeAspect="1" noChangeArrowheads="1"/>
          </p:cNvPicPr>
          <p:nvPr/>
        </p:nvPicPr>
        <p:blipFill>
          <a:blip r:embed="rId5">
            <a:extLst>
              <a:ext uri="{28A0092B-C50C-407E-A947-70E740481C1C}">
                <a14:useLocalDpi xmlns:a14="http://schemas.microsoft.com/office/drawing/2010/main" val="0"/>
              </a:ext>
            </a:extLst>
          </a:blip>
          <a:srcRect l="66298" r="2762"/>
          <a:stretch>
            <a:fillRect/>
          </a:stretch>
        </p:blipFill>
        <p:spPr bwMode="auto">
          <a:xfrm>
            <a:off x="6477000" y="1190625"/>
            <a:ext cx="22098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60375" y="381000"/>
            <a:ext cx="8226425" cy="685800"/>
          </a:xfrm>
          <a:noFill/>
        </p:spPr>
        <p:txBody>
          <a:bodyPr/>
          <a:lstStyle/>
          <a:p>
            <a:pPr algn="ctr" eaLnBrk="1" hangingPunct="1"/>
            <a:r>
              <a:rPr lang="en-US" altLang="en-US" sz="3200" b="1" smtClean="0">
                <a:latin typeface="Arial" panose="020B0604020202020204" pitchFamily="34" charset="0"/>
                <a:ea typeface="ＭＳ Ｐゴシック" panose="020B0600070205080204" pitchFamily="34" charset="-128"/>
              </a:rPr>
              <a:t>Maxwell Equations</a:t>
            </a:r>
          </a:p>
        </p:txBody>
      </p:sp>
      <p:graphicFrame>
        <p:nvGraphicFramePr>
          <p:cNvPr id="7" name="Table 6"/>
          <p:cNvGraphicFramePr>
            <a:graphicFrameLocks noGrp="1"/>
          </p:cNvGraphicFramePr>
          <p:nvPr/>
        </p:nvGraphicFramePr>
        <p:xfrm>
          <a:off x="381000" y="1295400"/>
          <a:ext cx="8610600" cy="3581401"/>
        </p:xfrm>
        <a:graphic>
          <a:graphicData uri="http://schemas.openxmlformats.org/drawingml/2006/table">
            <a:tbl>
              <a:tblPr/>
              <a:tblGrid>
                <a:gridCol w="2870200">
                  <a:extLst>
                    <a:ext uri="{9D8B030D-6E8A-4147-A177-3AD203B41FA5}">
                      <a16:colId xmlns:a16="http://schemas.microsoft.com/office/drawing/2014/main" val="20000"/>
                    </a:ext>
                  </a:extLst>
                </a:gridCol>
                <a:gridCol w="2870200">
                  <a:extLst>
                    <a:ext uri="{9D8B030D-6E8A-4147-A177-3AD203B41FA5}">
                      <a16:colId xmlns:a16="http://schemas.microsoft.com/office/drawing/2014/main" val="20001"/>
                    </a:ext>
                  </a:extLst>
                </a:gridCol>
                <a:gridCol w="2870200">
                  <a:extLst>
                    <a:ext uri="{9D8B030D-6E8A-4147-A177-3AD203B41FA5}">
                      <a16:colId xmlns:a16="http://schemas.microsoft.com/office/drawing/2014/main" val="20002"/>
                    </a:ext>
                  </a:extLst>
                </a:gridCol>
              </a:tblGrid>
              <a:tr h="519330">
                <a:tc>
                  <a:txBody>
                    <a:bodyPr/>
                    <a:lstStyle/>
                    <a:p>
                      <a:pPr algn="ctr"/>
                      <a:r>
                        <a:rPr lang="en-US" sz="1800" dirty="0"/>
                        <a:t>Name</a:t>
                      </a:r>
                    </a:p>
                  </a:txBody>
                  <a:tcPr marL="76200" marR="7620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800" u="none" strike="noStrike">
                          <a:solidFill>
                            <a:srgbClr val="0645AD"/>
                          </a:solidFill>
                          <a:hlinkClick r:id="rId3" action="ppaction://hlinkfile" tooltip="Partial differential equation"/>
                        </a:rPr>
                        <a:t>Differential form</a:t>
                      </a:r>
                      <a:endParaRPr lang="en-US" sz="1800"/>
                    </a:p>
                  </a:txBody>
                  <a:tcPr marL="76200" marR="7620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800" u="none" strike="noStrike">
                          <a:solidFill>
                            <a:srgbClr val="0645AD"/>
                          </a:solidFill>
                          <a:hlinkClick r:id="rId4" action="ppaction://hlinkfile" tooltip="Integral"/>
                        </a:rPr>
                        <a:t>Integral form</a:t>
                      </a:r>
                      <a:endParaRPr lang="en-US" sz="1800"/>
                    </a:p>
                  </a:txBody>
                  <a:tcPr marL="76200" marR="7620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519330">
                <a:tc>
                  <a:txBody>
                    <a:bodyPr/>
                    <a:lstStyle/>
                    <a:p>
                      <a:r>
                        <a:rPr lang="en-US" sz="1600" u="none" strike="noStrike">
                          <a:solidFill>
                            <a:srgbClr val="0645AD"/>
                          </a:solidFill>
                          <a:hlinkClick r:id="rId5" action="ppaction://hlinkfile" tooltip="Gauss's law"/>
                        </a:rPr>
                        <a:t>Gauss's law</a:t>
                      </a:r>
                      <a:endParaRPr lang="en-US" sz="1600"/>
                    </a:p>
                  </a:txBody>
                  <a:tcPr marL="76200" marR="7620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endParaRPr lang="en-US" sz="1800" dirty="0"/>
                    </a:p>
                  </a:txBody>
                  <a:tcPr marL="76200" marR="7620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endParaRPr lang="en-US" sz="1800" dirty="0"/>
                    </a:p>
                  </a:txBody>
                  <a:tcPr marL="76200" marR="7620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1"/>
                  </a:ext>
                </a:extLst>
              </a:tr>
              <a:tr h="657275">
                <a:tc>
                  <a:txBody>
                    <a:bodyPr/>
                    <a:lstStyle/>
                    <a:p>
                      <a:r>
                        <a:rPr lang="en-US" sz="1600" u="none" strike="noStrike" dirty="0">
                          <a:solidFill>
                            <a:srgbClr val="0645AD"/>
                          </a:solidFill>
                          <a:hlinkClick r:id="rId6" action="ppaction://hlinkfile" tooltip="Gauss's law for magnetism"/>
                        </a:rPr>
                        <a:t>Gauss's law for magnetism</a:t>
                      </a:r>
                      <a:endParaRPr lang="en-US" sz="1600" dirty="0"/>
                    </a:p>
                  </a:txBody>
                  <a:tcPr marL="76200" marR="7620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endParaRPr lang="en-US" sz="1800" dirty="0"/>
                    </a:p>
                  </a:txBody>
                  <a:tcPr marL="76200" marR="7620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endParaRPr lang="en-US" sz="1800" dirty="0"/>
                    </a:p>
                  </a:txBody>
                  <a:tcPr marL="76200" marR="7620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960411">
                <a:tc>
                  <a:txBody>
                    <a:bodyPr/>
                    <a:lstStyle/>
                    <a:p>
                      <a:r>
                        <a:rPr lang="en-US" sz="1600"/>
                        <a:t>Maxwell–Faraday equation</a:t>
                      </a:r>
                      <a:br>
                        <a:rPr lang="en-US" sz="1600"/>
                      </a:br>
                      <a:r>
                        <a:rPr lang="en-US" sz="1600"/>
                        <a:t>(</a:t>
                      </a:r>
                      <a:r>
                        <a:rPr lang="en-US" sz="1600" u="none" strike="noStrike">
                          <a:solidFill>
                            <a:srgbClr val="0645AD"/>
                          </a:solidFill>
                          <a:hlinkClick r:id="rId7" action="ppaction://hlinkfile" tooltip="Faraday's law of induction"/>
                        </a:rPr>
                        <a:t>Faraday's law of induction</a:t>
                      </a:r>
                      <a:r>
                        <a:rPr lang="en-US" sz="1600"/>
                        <a:t>)</a:t>
                      </a:r>
                    </a:p>
                  </a:txBody>
                  <a:tcPr marL="76200" marR="7620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endParaRPr lang="en-US" sz="1800" dirty="0"/>
                    </a:p>
                  </a:txBody>
                  <a:tcPr marL="76200" marR="7620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endParaRPr lang="en-US" sz="1800" dirty="0"/>
                    </a:p>
                  </a:txBody>
                  <a:tcPr marL="76200" marR="7620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925055">
                <a:tc>
                  <a:txBody>
                    <a:bodyPr/>
                    <a:lstStyle/>
                    <a:p>
                      <a:r>
                        <a:rPr lang="en-US" sz="1600" u="none" strike="noStrike" dirty="0" err="1">
                          <a:solidFill>
                            <a:srgbClr val="0645AD"/>
                          </a:solidFill>
                          <a:hlinkClick r:id="rId8" action="ppaction://hlinkfile" tooltip="Ampère's circuital law"/>
                        </a:rPr>
                        <a:t>Ampère's</a:t>
                      </a:r>
                      <a:r>
                        <a:rPr lang="en-US" sz="1600" u="none" strike="noStrike" dirty="0">
                          <a:solidFill>
                            <a:srgbClr val="0645AD"/>
                          </a:solidFill>
                          <a:hlinkClick r:id="rId8" action="ppaction://hlinkfile" tooltip="Ampère's circuital law"/>
                        </a:rPr>
                        <a:t> circuital law</a:t>
                      </a:r>
                      <a:r>
                        <a:rPr lang="en-US" sz="1600" dirty="0"/>
                        <a:t/>
                      </a:r>
                      <a:br>
                        <a:rPr lang="en-US" sz="1600" dirty="0"/>
                      </a:br>
                      <a:r>
                        <a:rPr lang="en-US" sz="1600" dirty="0"/>
                        <a:t>(with Maxwell's correction)</a:t>
                      </a:r>
                    </a:p>
                  </a:txBody>
                  <a:tcPr marL="76200" marR="7620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dirty="0"/>
                        <a:t> </a:t>
                      </a:r>
                    </a:p>
                  </a:txBody>
                  <a:tcPr marL="76200" marR="7620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endParaRPr lang="en-US" sz="1800" dirty="0"/>
                    </a:p>
                  </a:txBody>
                  <a:tcPr marL="76200" marR="7620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4"/>
                  </a:ext>
                </a:extLst>
              </a:tr>
            </a:tbl>
          </a:graphicData>
        </a:graphic>
      </p:graphicFrame>
      <p:sp>
        <p:nvSpPr>
          <p:cNvPr id="5149" name="TextBox 4"/>
          <p:cNvSpPr txBox="1">
            <a:spLocks noChangeArrowheads="1"/>
          </p:cNvSpPr>
          <p:nvPr/>
        </p:nvSpPr>
        <p:spPr bwMode="auto">
          <a:xfrm>
            <a:off x="609600" y="5410200"/>
            <a:ext cx="792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The asymmetry in Maxwell Equations is due to the absence of the magnetic monopole!</a:t>
            </a:r>
          </a:p>
        </p:txBody>
      </p:sp>
      <p:sp>
        <p:nvSpPr>
          <p:cNvPr id="22" name="Rectangle 21"/>
          <p:cNvSpPr/>
          <p:nvPr/>
        </p:nvSpPr>
        <p:spPr>
          <a:xfrm>
            <a:off x="7658100" y="4267200"/>
            <a:ext cx="250825" cy="3048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aphicFrame>
        <p:nvGraphicFramePr>
          <p:cNvPr id="5151" name="Object 24"/>
          <p:cNvGraphicFramePr>
            <a:graphicFrameLocks noChangeAspect="1"/>
          </p:cNvGraphicFramePr>
          <p:nvPr/>
        </p:nvGraphicFramePr>
        <p:xfrm>
          <a:off x="3994150" y="1857375"/>
          <a:ext cx="1155700" cy="431800"/>
        </p:xfrm>
        <a:graphic>
          <a:graphicData uri="http://schemas.openxmlformats.org/presentationml/2006/ole">
            <mc:AlternateContent xmlns:mc="http://schemas.openxmlformats.org/markup-compatibility/2006">
              <mc:Choice xmlns:v="urn:schemas-microsoft-com:vml" Requires="v">
                <p:oleObj spid="_x0000_s5648" name="Equation" r:id="rId9" imgW="609600" imgH="228600" progId="Equation.3">
                  <p:embed/>
                </p:oleObj>
              </mc:Choice>
              <mc:Fallback>
                <p:oleObj name="Equation" r:id="rId9" imgW="609600" imgH="228600" progId="Equation.3">
                  <p:embed/>
                  <p:pic>
                    <p:nvPicPr>
                      <p:cNvPr id="0" name="Object 2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94150" y="1857375"/>
                        <a:ext cx="11557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52" name="Object 25"/>
          <p:cNvGraphicFramePr>
            <a:graphicFrameLocks noChangeAspect="1"/>
          </p:cNvGraphicFramePr>
          <p:nvPr/>
        </p:nvGraphicFramePr>
        <p:xfrm>
          <a:off x="4073525" y="2462213"/>
          <a:ext cx="1084263" cy="384175"/>
        </p:xfrm>
        <a:graphic>
          <a:graphicData uri="http://schemas.openxmlformats.org/presentationml/2006/ole">
            <mc:AlternateContent xmlns:mc="http://schemas.openxmlformats.org/markup-compatibility/2006">
              <mc:Choice xmlns:v="urn:schemas-microsoft-com:vml" Requires="v">
                <p:oleObj spid="_x0000_s5649" name="Equation" r:id="rId11" imgW="571252" imgH="203112" progId="Equation.3">
                  <p:embed/>
                </p:oleObj>
              </mc:Choice>
              <mc:Fallback>
                <p:oleObj name="Equation" r:id="rId11" imgW="571252" imgH="203112" progId="Equation.3">
                  <p:embed/>
                  <p:pic>
                    <p:nvPicPr>
                      <p:cNvPr id="0" name="Object 2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73525" y="2462213"/>
                        <a:ext cx="1084263" cy="384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53" name="Object 26"/>
          <p:cNvGraphicFramePr>
            <a:graphicFrameLocks noChangeAspect="1"/>
          </p:cNvGraphicFramePr>
          <p:nvPr/>
        </p:nvGraphicFramePr>
        <p:xfrm>
          <a:off x="3733800" y="3048000"/>
          <a:ext cx="1612900" cy="768350"/>
        </p:xfrm>
        <a:graphic>
          <a:graphicData uri="http://schemas.openxmlformats.org/presentationml/2006/ole">
            <mc:AlternateContent xmlns:mc="http://schemas.openxmlformats.org/markup-compatibility/2006">
              <mc:Choice xmlns:v="urn:schemas-microsoft-com:vml" Requires="v">
                <p:oleObj spid="_x0000_s5650" name="Equation" r:id="rId13" imgW="850531" imgH="406224" progId="Equation.3">
                  <p:embed/>
                </p:oleObj>
              </mc:Choice>
              <mc:Fallback>
                <p:oleObj name="Equation" r:id="rId13" imgW="850531" imgH="406224" progId="Equation.3">
                  <p:embed/>
                  <p:pic>
                    <p:nvPicPr>
                      <p:cNvPr id="0" name="Object 2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33800" y="3048000"/>
                        <a:ext cx="1612900" cy="768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54" name="Object 27"/>
          <p:cNvGraphicFramePr>
            <a:graphicFrameLocks noChangeAspect="1"/>
          </p:cNvGraphicFramePr>
          <p:nvPr/>
        </p:nvGraphicFramePr>
        <p:xfrm>
          <a:off x="3565525" y="4038600"/>
          <a:ext cx="1951038" cy="768350"/>
        </p:xfrm>
        <a:graphic>
          <a:graphicData uri="http://schemas.openxmlformats.org/presentationml/2006/ole">
            <mc:AlternateContent xmlns:mc="http://schemas.openxmlformats.org/markup-compatibility/2006">
              <mc:Choice xmlns:v="urn:schemas-microsoft-com:vml" Requires="v">
                <p:oleObj spid="_x0000_s5651" name="Equation" r:id="rId15" imgW="1028254" imgH="406224" progId="Equation.3">
                  <p:embed/>
                </p:oleObj>
              </mc:Choice>
              <mc:Fallback>
                <p:oleObj name="Equation" r:id="rId15" imgW="1028254" imgH="406224" progId="Equation.3">
                  <p:embed/>
                  <p:pic>
                    <p:nvPicPr>
                      <p:cNvPr id="0" name="Object 2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65525" y="4038600"/>
                        <a:ext cx="1951038" cy="768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55" name="Object 28"/>
          <p:cNvGraphicFramePr>
            <a:graphicFrameLocks noChangeAspect="1"/>
          </p:cNvGraphicFramePr>
          <p:nvPr/>
        </p:nvGraphicFramePr>
        <p:xfrm>
          <a:off x="6688138" y="1809750"/>
          <a:ext cx="1541462" cy="552450"/>
        </p:xfrm>
        <a:graphic>
          <a:graphicData uri="http://schemas.openxmlformats.org/presentationml/2006/ole">
            <mc:AlternateContent xmlns:mc="http://schemas.openxmlformats.org/markup-compatibility/2006">
              <mc:Choice xmlns:v="urn:schemas-microsoft-com:vml" Requires="v">
                <p:oleObj spid="_x0000_s5652" name="Equation" r:id="rId17" imgW="812447" imgH="291973" progId="Equation.3">
                  <p:embed/>
                </p:oleObj>
              </mc:Choice>
              <mc:Fallback>
                <p:oleObj name="Equation" r:id="rId17" imgW="812447" imgH="291973" progId="Equation.3">
                  <p:embed/>
                  <p:pic>
                    <p:nvPicPr>
                      <p:cNvPr id="0" name="Object 2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688138" y="1809750"/>
                        <a:ext cx="1541462" cy="55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56" name="Object 29"/>
          <p:cNvGraphicFramePr>
            <a:graphicFrameLocks noChangeAspect="1"/>
          </p:cNvGraphicFramePr>
          <p:nvPr/>
        </p:nvGraphicFramePr>
        <p:xfrm>
          <a:off x="6753225" y="2362200"/>
          <a:ext cx="1444625" cy="552450"/>
        </p:xfrm>
        <a:graphic>
          <a:graphicData uri="http://schemas.openxmlformats.org/presentationml/2006/ole">
            <mc:AlternateContent xmlns:mc="http://schemas.openxmlformats.org/markup-compatibility/2006">
              <mc:Choice xmlns:v="urn:schemas-microsoft-com:vml" Requires="v">
                <p:oleObj spid="_x0000_s5653" name="Equation" r:id="rId19" imgW="761669" imgH="291973" progId="Equation.3">
                  <p:embed/>
                </p:oleObj>
              </mc:Choice>
              <mc:Fallback>
                <p:oleObj name="Equation" r:id="rId19" imgW="761669" imgH="291973" progId="Equation.3">
                  <p:embed/>
                  <p:pic>
                    <p:nvPicPr>
                      <p:cNvPr id="0" name="Object 2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753225" y="2362200"/>
                        <a:ext cx="1444625" cy="55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57" name="Object 30"/>
          <p:cNvGraphicFramePr>
            <a:graphicFrameLocks noChangeAspect="1"/>
          </p:cNvGraphicFramePr>
          <p:nvPr/>
        </p:nvGraphicFramePr>
        <p:xfrm>
          <a:off x="6203950" y="3040063"/>
          <a:ext cx="2503488" cy="911225"/>
        </p:xfrm>
        <a:graphic>
          <a:graphicData uri="http://schemas.openxmlformats.org/presentationml/2006/ole">
            <mc:AlternateContent xmlns:mc="http://schemas.openxmlformats.org/markup-compatibility/2006">
              <mc:Choice xmlns:v="urn:schemas-microsoft-com:vml" Requires="v">
                <p:oleObj spid="_x0000_s5654" name="Equation" r:id="rId21" imgW="1320227" imgH="482391" progId="Equation.3">
                  <p:embed/>
                </p:oleObj>
              </mc:Choice>
              <mc:Fallback>
                <p:oleObj name="Equation" r:id="rId21" imgW="1320227" imgH="482391" progId="Equation.3">
                  <p:embed/>
                  <p:pic>
                    <p:nvPicPr>
                      <p:cNvPr id="0" name="Object 3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203950" y="3040063"/>
                        <a:ext cx="2503488" cy="911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58" name="Object 32"/>
          <p:cNvGraphicFramePr>
            <a:graphicFrameLocks noChangeAspect="1"/>
          </p:cNvGraphicFramePr>
          <p:nvPr/>
        </p:nvGraphicFramePr>
        <p:xfrm>
          <a:off x="6192838" y="3962400"/>
          <a:ext cx="2768600" cy="911225"/>
        </p:xfrm>
        <a:graphic>
          <a:graphicData uri="http://schemas.openxmlformats.org/presentationml/2006/ole">
            <mc:AlternateContent xmlns:mc="http://schemas.openxmlformats.org/markup-compatibility/2006">
              <mc:Choice xmlns:v="urn:schemas-microsoft-com:vml" Requires="v">
                <p:oleObj spid="_x0000_s5655" name="Equation" r:id="rId23" imgW="1459866" imgH="482391" progId="Equation.3">
                  <p:embed/>
                </p:oleObj>
              </mc:Choice>
              <mc:Fallback>
                <p:oleObj name="Equation" r:id="rId23" imgW="1459866" imgH="482391" progId="Equation.3">
                  <p:embed/>
                  <p:pic>
                    <p:nvPicPr>
                      <p:cNvPr id="0" name="Object 3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192838" y="3962400"/>
                        <a:ext cx="2768600" cy="911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59" name="TextBox 4"/>
          <p:cNvSpPr txBox="1">
            <a:spLocks noChangeArrowheads="1"/>
          </p:cNvSpPr>
          <p:nvPr/>
        </p:nvSpPr>
        <p:spPr bwMode="auto">
          <a:xfrm>
            <a:off x="381000" y="990600"/>
            <a:ext cx="1676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From Wikipedia</a:t>
            </a:r>
          </a:p>
        </p:txBody>
      </p:sp>
      <p:pic>
        <p:nvPicPr>
          <p:cNvPr id="15" name="Picture 226" descr="James Clerk Maxwell.pn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861849" y="1"/>
            <a:ext cx="1078152" cy="12985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612775" y="533400"/>
            <a:ext cx="8226425" cy="685800"/>
          </a:xfrm>
          <a:prstGeom prst="rect">
            <a:avLst/>
          </a:prstGeom>
          <a:noFill/>
          <a:ln w="9525">
            <a:noFill/>
            <a:miter lim="800000"/>
            <a:headEnd/>
            <a:tailEnd/>
          </a:ln>
        </p:spPr>
        <p:txBody>
          <a:bodyPr anchor="ctr"/>
          <a:lstStyle/>
          <a:p>
            <a:pPr algn="ctr" eaLnBrk="1" hangingPunct="1">
              <a:defRPr/>
            </a:pPr>
            <a:r>
              <a:rPr lang="en-US" sz="3200" b="1" kern="0">
                <a:latin typeface="Arial" charset="0"/>
                <a:ea typeface="ＭＳ Ｐゴシック" charset="-128"/>
                <a:cs typeface="ＭＳ Ｐゴシック" charset="-128"/>
              </a:rPr>
              <a:t>LHCP or </a:t>
            </a:r>
            <a:r>
              <a:rPr lang="en-US" sz="3200" b="1" kern="0" dirty="0">
                <a:latin typeface="Arial" charset="0"/>
                <a:ea typeface="ＭＳ Ｐゴシック" charset="-128"/>
                <a:cs typeface="ＭＳ Ｐゴシック" charset="-128"/>
              </a:rPr>
              <a:t>RHCP</a:t>
            </a:r>
          </a:p>
        </p:txBody>
      </p:sp>
      <p:sp>
        <p:nvSpPr>
          <p:cNvPr id="30724" name="TextBox 4"/>
          <p:cNvSpPr txBox="1">
            <a:spLocks noChangeArrowheads="1"/>
          </p:cNvSpPr>
          <p:nvPr/>
        </p:nvSpPr>
        <p:spPr bwMode="auto">
          <a:xfrm>
            <a:off x="4965941" y="2057400"/>
            <a:ext cx="3810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dirty="0">
                <a:latin typeface="Times New Roman" panose="02020603050405020304" pitchFamily="18" charset="0"/>
                <a:cs typeface="Times New Roman" panose="02020603050405020304" pitchFamily="18" charset="0"/>
              </a:rPr>
              <a:t>When </a:t>
            </a:r>
            <a:r>
              <a:rPr lang="el-GR" altLang="en-US" sz="2000" dirty="0">
                <a:latin typeface="Times New Roman" panose="02020603050405020304" pitchFamily="18" charset="0"/>
                <a:cs typeface="Times New Roman" panose="02020603050405020304" pitchFamily="18" charset="0"/>
              </a:rPr>
              <a:t>δ</a:t>
            </a:r>
            <a:r>
              <a:rPr lang="en-US" altLang="en-US" sz="2000" dirty="0">
                <a:latin typeface="Times New Roman" panose="02020603050405020304" pitchFamily="18" charset="0"/>
                <a:cs typeface="Times New Roman" panose="02020603050405020304" pitchFamily="18" charset="0"/>
              </a:rPr>
              <a:t> = 90</a:t>
            </a:r>
            <a:r>
              <a:rPr lang="en-US" altLang="en-US" sz="2000" baseline="30000" dirty="0">
                <a:latin typeface="Times New Roman" panose="02020603050405020304" pitchFamily="18" charset="0"/>
                <a:cs typeface="Times New Roman" panose="02020603050405020304" pitchFamily="18" charset="0"/>
              </a:rPr>
              <a:t>o</a:t>
            </a:r>
            <a:r>
              <a:rPr lang="en-US" altLang="en-US" sz="2000" dirty="0">
                <a:latin typeface="Times New Roman" panose="02020603050405020304" pitchFamily="18" charset="0"/>
                <a:cs typeface="Times New Roman" panose="02020603050405020304" pitchFamily="18" charset="0"/>
              </a:rPr>
              <a:t> and |E</a:t>
            </a:r>
            <a:r>
              <a:rPr lang="en-US" altLang="en-US" sz="2000" baseline="-25000" dirty="0">
                <a:latin typeface="Times New Roman" panose="02020603050405020304" pitchFamily="18" charset="0"/>
                <a:cs typeface="Times New Roman" panose="02020603050405020304" pitchFamily="18" charset="0"/>
              </a:rPr>
              <a:t>x0</a:t>
            </a:r>
            <a:r>
              <a:rPr lang="en-US" altLang="en-US" sz="2000" dirty="0">
                <a:latin typeface="Times New Roman" panose="02020603050405020304" pitchFamily="18" charset="0"/>
                <a:cs typeface="Times New Roman" panose="02020603050405020304" pitchFamily="18" charset="0"/>
              </a:rPr>
              <a:t>|= |E</a:t>
            </a:r>
            <a:r>
              <a:rPr lang="en-US" altLang="en-US" sz="2000" baseline="-25000" dirty="0">
                <a:latin typeface="Times New Roman" panose="02020603050405020304" pitchFamily="18" charset="0"/>
                <a:cs typeface="Times New Roman" panose="02020603050405020304" pitchFamily="18" charset="0"/>
              </a:rPr>
              <a:t>y0</a:t>
            </a:r>
            <a:r>
              <a:rPr lang="en-US" altLang="en-US" sz="2000" dirty="0">
                <a:latin typeface="Times New Roman" panose="02020603050405020304" pitchFamily="18" charset="0"/>
                <a:cs typeface="Times New Roman" panose="02020603050405020304" pitchFamily="18" charset="0"/>
              </a:rPr>
              <a:t>|</a:t>
            </a:r>
            <a:r>
              <a:rPr lang="en-US" altLang="en-US" sz="2000" baseline="-25000" dirty="0">
                <a:latin typeface="Times New Roman" panose="02020603050405020304" pitchFamily="18" charset="0"/>
                <a:cs typeface="Times New Roman" panose="02020603050405020304" pitchFamily="18" charset="0"/>
              </a:rPr>
              <a:t> </a:t>
            </a:r>
          </a:p>
        </p:txBody>
      </p:sp>
      <p:sp>
        <p:nvSpPr>
          <p:cNvPr id="30725" name="TextBox 4"/>
          <p:cNvSpPr txBox="1">
            <a:spLocks noChangeArrowheads="1"/>
          </p:cNvSpPr>
          <p:nvPr/>
        </p:nvSpPr>
        <p:spPr bwMode="auto">
          <a:xfrm>
            <a:off x="6261341" y="3048000"/>
            <a:ext cx="1219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dirty="0">
                <a:latin typeface="Times New Roman" panose="02020603050405020304" pitchFamily="18" charset="0"/>
                <a:cs typeface="Times New Roman" panose="02020603050405020304" pitchFamily="18" charset="0"/>
              </a:rPr>
              <a:t>LHCP</a:t>
            </a:r>
            <a:endParaRPr lang="en-US" altLang="en-US" sz="2000" baseline="-25000" dirty="0">
              <a:latin typeface="Times New Roman" panose="02020603050405020304" pitchFamily="18" charset="0"/>
              <a:cs typeface="Times New Roman" panose="02020603050405020304" pitchFamily="18" charset="0"/>
            </a:endParaRPr>
          </a:p>
        </p:txBody>
      </p:sp>
      <p:sp>
        <p:nvSpPr>
          <p:cNvPr id="30726" name="TextBox 4"/>
          <p:cNvSpPr txBox="1">
            <a:spLocks noChangeArrowheads="1"/>
          </p:cNvSpPr>
          <p:nvPr/>
        </p:nvSpPr>
        <p:spPr bwMode="auto">
          <a:xfrm>
            <a:off x="429763" y="2057400"/>
            <a:ext cx="3810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dirty="0">
                <a:latin typeface="Times New Roman" panose="02020603050405020304" pitchFamily="18" charset="0"/>
                <a:cs typeface="Times New Roman" panose="02020603050405020304" pitchFamily="18" charset="0"/>
              </a:rPr>
              <a:t>When </a:t>
            </a:r>
            <a:r>
              <a:rPr lang="el-GR" altLang="en-US" sz="2000" dirty="0">
                <a:latin typeface="Times New Roman" panose="02020603050405020304" pitchFamily="18" charset="0"/>
                <a:cs typeface="Times New Roman" panose="02020603050405020304" pitchFamily="18" charset="0"/>
              </a:rPr>
              <a:t>δ</a:t>
            </a:r>
            <a:r>
              <a:rPr lang="en-US" altLang="en-US" sz="2000" dirty="0">
                <a:latin typeface="Times New Roman" panose="02020603050405020304" pitchFamily="18" charset="0"/>
                <a:cs typeface="Times New Roman" panose="02020603050405020304" pitchFamily="18" charset="0"/>
              </a:rPr>
              <a:t> = -90</a:t>
            </a:r>
            <a:r>
              <a:rPr lang="en-US" altLang="en-US" sz="2000" baseline="30000" dirty="0">
                <a:latin typeface="Times New Roman" panose="02020603050405020304" pitchFamily="18" charset="0"/>
                <a:cs typeface="Times New Roman" panose="02020603050405020304" pitchFamily="18" charset="0"/>
              </a:rPr>
              <a:t>o</a:t>
            </a:r>
            <a:r>
              <a:rPr lang="en-US" altLang="en-US" sz="2000" dirty="0">
                <a:latin typeface="Times New Roman" panose="02020603050405020304" pitchFamily="18" charset="0"/>
                <a:cs typeface="Times New Roman" panose="02020603050405020304" pitchFamily="18" charset="0"/>
              </a:rPr>
              <a:t> and |E</a:t>
            </a:r>
            <a:r>
              <a:rPr lang="en-US" altLang="en-US" sz="2000" baseline="-25000" dirty="0">
                <a:latin typeface="Times New Roman" panose="02020603050405020304" pitchFamily="18" charset="0"/>
                <a:cs typeface="Times New Roman" panose="02020603050405020304" pitchFamily="18" charset="0"/>
              </a:rPr>
              <a:t>x0</a:t>
            </a:r>
            <a:r>
              <a:rPr lang="en-US" altLang="en-US" sz="2000" dirty="0">
                <a:latin typeface="Times New Roman" panose="02020603050405020304" pitchFamily="18" charset="0"/>
                <a:cs typeface="Times New Roman" panose="02020603050405020304" pitchFamily="18" charset="0"/>
              </a:rPr>
              <a:t>|= |E</a:t>
            </a:r>
            <a:r>
              <a:rPr lang="en-US" altLang="en-US" sz="2000" baseline="-25000" dirty="0">
                <a:latin typeface="Times New Roman" panose="02020603050405020304" pitchFamily="18" charset="0"/>
                <a:cs typeface="Times New Roman" panose="02020603050405020304" pitchFamily="18" charset="0"/>
              </a:rPr>
              <a:t>y0</a:t>
            </a:r>
            <a:r>
              <a:rPr lang="en-US" altLang="en-US" sz="2000" dirty="0">
                <a:latin typeface="Times New Roman" panose="02020603050405020304" pitchFamily="18" charset="0"/>
                <a:cs typeface="Times New Roman" panose="02020603050405020304" pitchFamily="18" charset="0"/>
              </a:rPr>
              <a:t>|</a:t>
            </a:r>
            <a:r>
              <a:rPr lang="en-US" altLang="en-US" sz="2000" baseline="-25000" dirty="0">
                <a:latin typeface="Times New Roman" panose="02020603050405020304" pitchFamily="18" charset="0"/>
                <a:cs typeface="Times New Roman" panose="02020603050405020304" pitchFamily="18" charset="0"/>
              </a:rPr>
              <a:t> </a:t>
            </a:r>
          </a:p>
        </p:txBody>
      </p:sp>
      <p:sp>
        <p:nvSpPr>
          <p:cNvPr id="30727" name="TextBox 4"/>
          <p:cNvSpPr txBox="1">
            <a:spLocks noChangeArrowheads="1"/>
          </p:cNvSpPr>
          <p:nvPr/>
        </p:nvSpPr>
        <p:spPr bwMode="auto">
          <a:xfrm>
            <a:off x="1600200" y="3181350"/>
            <a:ext cx="1905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dirty="0">
                <a:latin typeface="Times New Roman" panose="02020603050405020304" pitchFamily="18" charset="0"/>
                <a:cs typeface="Times New Roman" panose="02020603050405020304" pitchFamily="18" charset="0"/>
              </a:rPr>
              <a:t>RHCP</a:t>
            </a:r>
            <a:endParaRPr lang="en-US" altLang="en-US" sz="2000" baseline="-25000" dirty="0">
              <a:latin typeface="Times New Roman" panose="02020603050405020304" pitchFamily="18" charset="0"/>
              <a:cs typeface="Times New Roman" panose="02020603050405020304" pitchFamily="18" charset="0"/>
            </a:endParaRPr>
          </a:p>
        </p:txBody>
      </p:sp>
      <p:pic>
        <p:nvPicPr>
          <p:cNvPr id="38914" name="Picture 2" descr="https://upload.wikimedia.org/wikipedia/commons/d/d1/Circular.Polarization.Circularly.Polarized.Light_Left.Hand.Animation.305x190.255Colors.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581400"/>
            <a:ext cx="3547308" cy="2209800"/>
          </a:xfrm>
          <a:prstGeom prst="rect">
            <a:avLst/>
          </a:prstGeom>
          <a:noFill/>
          <a:extLst>
            <a:ext uri="{909E8E84-426E-40DD-AFC4-6F175D3DCCD1}">
              <a14:hiddenFill xmlns:a14="http://schemas.microsoft.com/office/drawing/2010/main">
                <a:solidFill>
                  <a:srgbClr val="FFFFFF"/>
                </a:solidFill>
              </a14:hiddenFill>
            </a:ext>
          </a:extLst>
        </p:spPr>
      </p:pic>
      <p:pic>
        <p:nvPicPr>
          <p:cNvPr id="38916" name="Picture 4" descr="https://upload.wikimedia.org/wikipedia/commons/8/81/Circular.Polarization.Circularly.Polarized.Light_Right.Handed.Animation.305x190.255Colors.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036127" y="3543300"/>
            <a:ext cx="3669628" cy="22859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2832" y="1098071"/>
            <a:ext cx="1295400" cy="2718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612775" y="533400"/>
            <a:ext cx="8226425" cy="685800"/>
          </a:xfrm>
          <a:prstGeom prst="rect">
            <a:avLst/>
          </a:prstGeom>
          <a:noFill/>
          <a:ln w="9525">
            <a:noFill/>
            <a:miter lim="800000"/>
            <a:headEnd/>
            <a:tailEnd/>
          </a:ln>
        </p:spPr>
        <p:txBody>
          <a:bodyPr anchor="ctr"/>
          <a:lstStyle/>
          <a:p>
            <a:pPr algn="ctr" eaLnBrk="1" hangingPunct="1">
              <a:defRPr/>
            </a:pPr>
            <a:r>
              <a:rPr lang="en-US" sz="3200" b="1" kern="0" dirty="0" smtClean="0">
                <a:latin typeface="Arial" charset="0"/>
                <a:ea typeface="ＭＳ Ｐゴシック" charset="-128"/>
                <a:cs typeface="ＭＳ Ｐゴシック" charset="-128"/>
              </a:rPr>
              <a:t>Example: How to Judge RHCP or LHCP</a:t>
            </a:r>
            <a:endParaRPr lang="en-US" sz="3200" b="1" kern="0" dirty="0">
              <a:latin typeface="Arial" charset="0"/>
              <a:ea typeface="ＭＳ Ｐゴシック" charset="-128"/>
              <a:cs typeface="ＭＳ Ｐゴシック" charset="-128"/>
            </a:endParaRPr>
          </a:p>
        </p:txBody>
      </p:sp>
      <p:pic>
        <p:nvPicPr>
          <p:cNvPr id="10" name="Picture 9"/>
          <p:cNvPicPr/>
          <p:nvPr/>
        </p:nvPicPr>
        <p:blipFill rotWithShape="1">
          <a:blip r:embed="rId2"/>
          <a:srcRect l="20524" t="24002" r="36501" b="49240"/>
          <a:stretch/>
        </p:blipFill>
        <p:spPr>
          <a:xfrm>
            <a:off x="914400" y="1219200"/>
            <a:ext cx="2721789" cy="475463"/>
          </a:xfrm>
          <a:prstGeom prst="rect">
            <a:avLst/>
          </a:prstGeom>
        </p:spPr>
      </p:pic>
      <mc:AlternateContent xmlns:mc="http://schemas.openxmlformats.org/markup-compatibility/2006" xmlns:a14="http://schemas.microsoft.com/office/drawing/2010/main">
        <mc:Choice Requires="a14">
          <p:sp>
            <p:nvSpPr>
              <p:cNvPr id="2" name="TextBox 1"/>
              <p:cNvSpPr txBox="1"/>
              <p:nvPr/>
            </p:nvSpPr>
            <p:spPr>
              <a:xfrm>
                <a:off x="1091870" y="1695923"/>
                <a:ext cx="5949642" cy="7199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m:t>
                      </m:r>
                      <m:acc>
                        <m:accPr>
                          <m:chr m:val="̂"/>
                          <m:ctrlPr>
                            <a:rPr lang="en-US" i="1" smtClean="0">
                              <a:latin typeface="Cambria Math" panose="02040503050406030204" pitchFamily="18" charset="0"/>
                            </a:rPr>
                          </m:ctrlPr>
                        </m:accPr>
                        <m:e>
                          <m:r>
                            <a:rPr lang="en-US" b="0" i="1" smtClean="0">
                              <a:latin typeface="Cambria Math"/>
                            </a:rPr>
                            <m:t>𝑥</m:t>
                          </m:r>
                        </m:e>
                      </m:acc>
                      <m:r>
                        <a:rPr lang="en-US" b="0" i="1" smtClean="0">
                          <a:latin typeface="Cambria Math"/>
                        </a:rPr>
                        <m:t>2</m:t>
                      </m:r>
                      <m:func>
                        <m:funcPr>
                          <m:ctrlPr>
                            <a:rPr lang="en-US" b="0" i="1" smtClean="0">
                              <a:latin typeface="Cambria Math" panose="02040503050406030204" pitchFamily="18" charset="0"/>
                            </a:rPr>
                          </m:ctrlPr>
                        </m:funcPr>
                        <m:fName>
                          <m:r>
                            <m:rPr>
                              <m:sty m:val="p"/>
                            </m:rPr>
                            <a:rPr lang="en-US" b="0" i="0" smtClean="0">
                              <a:latin typeface="Cambria Math"/>
                            </a:rPr>
                            <m:t>cos</m:t>
                          </m:r>
                        </m:fName>
                        <m:e>
                          <m:d>
                            <m:dPr>
                              <m:ctrlPr>
                                <a:rPr lang="en-US" b="0" i="1" smtClean="0">
                                  <a:latin typeface="Cambria Math" panose="02040503050406030204" pitchFamily="18" charset="0"/>
                                </a:rPr>
                              </m:ctrlPr>
                            </m:dPr>
                            <m:e>
                              <m:r>
                                <a:rPr lang="en-US" b="0" i="1" smtClean="0">
                                  <a:latin typeface="Cambria Math"/>
                                  <a:ea typeface="Cambria Math"/>
                                </a:rPr>
                                <m:t>𝜔</m:t>
                              </m:r>
                              <m:r>
                                <a:rPr lang="en-US" b="0" i="1" smtClean="0">
                                  <a:latin typeface="Cambria Math"/>
                                  <a:ea typeface="Cambria Math"/>
                                </a:rPr>
                                <m:t>𝑡</m:t>
                              </m:r>
                              <m:r>
                                <a:rPr lang="en-US" b="0" i="1" smtClean="0">
                                  <a:latin typeface="Cambria Math"/>
                                  <a:ea typeface="Cambria Math"/>
                                </a:rPr>
                                <m:t>−</m:t>
                              </m:r>
                              <m:r>
                                <a:rPr lang="en-US" b="0" i="1" smtClean="0">
                                  <a:latin typeface="Cambria Math"/>
                                  <a:ea typeface="Cambria Math"/>
                                </a:rPr>
                                <m:t>𝑘𝑧</m:t>
                              </m:r>
                            </m:e>
                          </m:d>
                        </m:e>
                      </m:func>
                      <m:r>
                        <a:rPr lang="en-US" b="0" i="1" smtClean="0">
                          <a:latin typeface="Cambria Math"/>
                          <a:ea typeface="Cambria Math"/>
                        </a:rPr>
                        <m:t>+</m:t>
                      </m:r>
                      <m:acc>
                        <m:accPr>
                          <m:chr m:val="̂"/>
                          <m:ctrlPr>
                            <a:rPr lang="en-US" i="1">
                              <a:latin typeface="Cambria Math" panose="02040503050406030204" pitchFamily="18" charset="0"/>
                            </a:rPr>
                          </m:ctrlPr>
                        </m:accPr>
                        <m:e>
                          <m:r>
                            <a:rPr lang="en-US" b="0" i="1" smtClean="0">
                              <a:latin typeface="Cambria Math"/>
                            </a:rPr>
                            <m:t>𝑦</m:t>
                          </m:r>
                        </m:e>
                      </m:acc>
                      <m:r>
                        <a:rPr lang="en-US" i="1">
                          <a:latin typeface="Cambria Math"/>
                        </a:rPr>
                        <m:t>2</m:t>
                      </m:r>
                      <m:func>
                        <m:funcPr>
                          <m:ctrlPr>
                            <a:rPr lang="en-US" i="1">
                              <a:latin typeface="Cambria Math" panose="02040503050406030204" pitchFamily="18" charset="0"/>
                            </a:rPr>
                          </m:ctrlPr>
                        </m:funcPr>
                        <m:fName>
                          <m:r>
                            <m:rPr>
                              <m:sty m:val="p"/>
                            </m:rPr>
                            <a:rPr lang="en-US">
                              <a:latin typeface="Cambria Math"/>
                            </a:rPr>
                            <m:t>cos</m:t>
                          </m:r>
                        </m:fName>
                        <m:e>
                          <m:d>
                            <m:dPr>
                              <m:ctrlPr>
                                <a:rPr lang="en-US" i="1">
                                  <a:latin typeface="Cambria Math" panose="02040503050406030204" pitchFamily="18" charset="0"/>
                                </a:rPr>
                              </m:ctrlPr>
                            </m:dPr>
                            <m:e>
                              <m:r>
                                <a:rPr lang="en-US" i="1">
                                  <a:latin typeface="Cambria Math"/>
                                  <a:ea typeface="Cambria Math"/>
                                </a:rPr>
                                <m:t>𝜔</m:t>
                              </m:r>
                              <m:r>
                                <a:rPr lang="en-US" i="1">
                                  <a:latin typeface="Cambria Math"/>
                                  <a:ea typeface="Cambria Math"/>
                                </a:rPr>
                                <m:t>𝑡</m:t>
                              </m:r>
                              <m:r>
                                <a:rPr lang="en-US" i="1">
                                  <a:latin typeface="Cambria Math"/>
                                  <a:ea typeface="Cambria Math"/>
                                </a:rPr>
                                <m:t>−</m:t>
                              </m:r>
                              <m:r>
                                <a:rPr lang="en-US" i="1">
                                  <a:latin typeface="Cambria Math"/>
                                  <a:ea typeface="Cambria Math"/>
                                </a:rPr>
                                <m:t>𝑘𝑧</m:t>
                              </m:r>
                              <m:r>
                                <a:rPr lang="en-US" b="0" i="1" smtClean="0">
                                  <a:latin typeface="Cambria Math"/>
                                  <a:ea typeface="Cambria Math"/>
                                </a:rPr>
                                <m:t>−</m:t>
                              </m:r>
                              <m:f>
                                <m:fPr>
                                  <m:ctrlPr>
                                    <a:rPr lang="en-US" b="0" i="1" smtClean="0">
                                      <a:latin typeface="Cambria Math" panose="02040503050406030204" pitchFamily="18" charset="0"/>
                                      <a:ea typeface="Cambria Math"/>
                                    </a:rPr>
                                  </m:ctrlPr>
                                </m:fPr>
                                <m:num>
                                  <m:r>
                                    <a:rPr lang="en-US" b="0" i="1" smtClean="0">
                                      <a:latin typeface="Cambria Math"/>
                                      <a:ea typeface="Cambria Math"/>
                                    </a:rPr>
                                    <m:t>𝜋</m:t>
                                  </m:r>
                                </m:num>
                                <m:den>
                                  <m:r>
                                    <a:rPr lang="en-US" b="0" i="1" smtClean="0">
                                      <a:latin typeface="Cambria Math"/>
                                      <a:ea typeface="Cambria Math"/>
                                    </a:rPr>
                                    <m:t>2</m:t>
                                  </m:r>
                                </m:den>
                              </m:f>
                            </m:e>
                          </m:d>
                        </m:e>
                      </m:func>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1091870" y="1695923"/>
                <a:ext cx="5949642" cy="719941"/>
              </a:xfrm>
              <a:prstGeom prst="rect">
                <a:avLst/>
              </a:prstGeom>
              <a:blipFill rotWithShape="1">
                <a:blip r:embed="rId3"/>
                <a:stretch>
                  <a:fillRect/>
                </a:stretch>
              </a:blipFill>
            </p:spPr>
            <p:txBody>
              <a:bodyPr/>
              <a:lstStyle/>
              <a:p>
                <a:r>
                  <a:rPr lang="en-US">
                    <a:noFill/>
                  </a:rPr>
                  <a:t> </a:t>
                </a:r>
              </a:p>
            </p:txBody>
          </p:sp>
        </mc:Fallback>
      </mc:AlternateContent>
      <p:sp>
        <p:nvSpPr>
          <p:cNvPr id="3" name="TextBox 2"/>
          <p:cNvSpPr txBox="1"/>
          <p:nvPr/>
        </p:nvSpPr>
        <p:spPr>
          <a:xfrm>
            <a:off x="7041512" y="1825060"/>
            <a:ext cx="2005485" cy="461665"/>
          </a:xfrm>
          <a:prstGeom prst="rect">
            <a:avLst/>
          </a:prstGeom>
          <a:noFill/>
        </p:spPr>
        <p:txBody>
          <a:bodyPr wrap="none" rtlCol="0">
            <a:spAutoFit/>
          </a:bodyPr>
          <a:lstStyle/>
          <a:p>
            <a:r>
              <a:rPr lang="en-US" dirty="0" smtClean="0">
                <a:solidFill>
                  <a:srgbClr val="FF0000"/>
                </a:solidFill>
              </a:rPr>
              <a:t>Time Domain</a:t>
            </a:r>
            <a:endParaRPr lang="en-US" dirty="0">
              <a:solidFill>
                <a:srgbClr val="FF0000"/>
              </a:solidFill>
            </a:endParaRPr>
          </a:p>
        </p:txBody>
      </p:sp>
      <p:sp>
        <p:nvSpPr>
          <p:cNvPr id="4" name="Down Arrow 3"/>
          <p:cNvSpPr/>
          <p:nvPr/>
        </p:nvSpPr>
        <p:spPr>
          <a:xfrm>
            <a:off x="4191000" y="2362200"/>
            <a:ext cx="381000" cy="3048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p:cNvSpPr txBox="1"/>
              <p:nvPr/>
            </p:nvSpPr>
            <p:spPr>
              <a:xfrm>
                <a:off x="3204638" y="2895600"/>
                <a:ext cx="2734723" cy="5957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2</m:t>
                      </m:r>
                      <m:sSup>
                        <m:sSupPr>
                          <m:ctrlPr>
                            <a:rPr lang="en-US" b="0" i="1" smtClean="0">
                              <a:latin typeface="Cambria Math" panose="02040503050406030204" pitchFamily="18" charset="0"/>
                            </a:rPr>
                          </m:ctrlPr>
                        </m:sSupPr>
                        <m:e>
                          <m:r>
                            <a:rPr lang="en-US" b="0" i="1" smtClean="0">
                              <a:latin typeface="Cambria Math"/>
                            </a:rPr>
                            <m:t>𝑒</m:t>
                          </m:r>
                        </m:e>
                        <m:sup>
                          <m:r>
                            <a:rPr lang="en-US" b="0" i="1" smtClean="0">
                              <a:latin typeface="Cambria Math"/>
                            </a:rPr>
                            <m:t>−</m:t>
                          </m:r>
                          <m:r>
                            <a:rPr lang="en-US" b="0" i="1" smtClean="0">
                              <a:latin typeface="Cambria Math"/>
                            </a:rPr>
                            <m:t>𝑗𝑘𝑧</m:t>
                          </m:r>
                        </m:sup>
                      </m:sSup>
                      <m:r>
                        <a:rPr lang="en-US" b="0" i="1" smtClean="0">
                          <a:latin typeface="Cambria Math"/>
                        </a:rPr>
                        <m:t>(</m:t>
                      </m:r>
                      <m:acc>
                        <m:accPr>
                          <m:chr m:val="̂"/>
                          <m:ctrlPr>
                            <a:rPr lang="en-US" i="1">
                              <a:latin typeface="Cambria Math" panose="02040503050406030204" pitchFamily="18" charset="0"/>
                            </a:rPr>
                          </m:ctrlPr>
                        </m:accPr>
                        <m:e>
                          <m:r>
                            <a:rPr lang="en-US" i="1">
                              <a:latin typeface="Cambria Math"/>
                            </a:rPr>
                            <m:t>𝑥</m:t>
                          </m:r>
                        </m:e>
                      </m:acc>
                      <m:r>
                        <a:rPr lang="en-US" b="0" i="1" smtClean="0">
                          <a:latin typeface="Cambria Math"/>
                          <a:ea typeface="Cambria Math"/>
                        </a:rPr>
                        <m:t>+</m:t>
                      </m:r>
                      <m:acc>
                        <m:accPr>
                          <m:chr m:val="̂"/>
                          <m:ctrlPr>
                            <a:rPr lang="en-US" i="1">
                              <a:latin typeface="Cambria Math" panose="02040503050406030204" pitchFamily="18" charset="0"/>
                            </a:rPr>
                          </m:ctrlPr>
                        </m:accPr>
                        <m:e>
                          <m:r>
                            <a:rPr lang="en-US" b="0" i="1" smtClean="0">
                              <a:latin typeface="Cambria Math"/>
                            </a:rPr>
                            <m:t>𝑦</m:t>
                          </m:r>
                        </m:e>
                      </m:acc>
                      <m:sSup>
                        <m:sSupPr>
                          <m:ctrlPr>
                            <a:rPr lang="en-US" i="1">
                              <a:latin typeface="Cambria Math" panose="02040503050406030204" pitchFamily="18" charset="0"/>
                            </a:rPr>
                          </m:ctrlPr>
                        </m:sSupPr>
                        <m:e>
                          <m:r>
                            <a:rPr lang="en-US" i="1">
                              <a:latin typeface="Cambria Math"/>
                            </a:rPr>
                            <m:t>𝑒</m:t>
                          </m:r>
                        </m:e>
                        <m:sup>
                          <m:r>
                            <a:rPr lang="en-US" i="1">
                              <a:latin typeface="Cambria Math"/>
                            </a:rPr>
                            <m:t>−</m:t>
                          </m:r>
                          <m:r>
                            <a:rPr lang="en-US" i="1">
                              <a:latin typeface="Cambria Math"/>
                            </a:rPr>
                            <m:t>𝑗</m:t>
                          </m:r>
                          <m:f>
                            <m:fPr>
                              <m:ctrlPr>
                                <a:rPr lang="en-US" i="1" smtClean="0">
                                  <a:latin typeface="Cambria Math" panose="02040503050406030204" pitchFamily="18" charset="0"/>
                                </a:rPr>
                              </m:ctrlPr>
                            </m:fPr>
                            <m:num>
                              <m:r>
                                <a:rPr lang="en-US" i="1" smtClean="0">
                                  <a:latin typeface="Cambria Math"/>
                                  <a:ea typeface="Cambria Math"/>
                                </a:rPr>
                                <m:t>𝜋</m:t>
                              </m:r>
                            </m:num>
                            <m:den>
                              <m:r>
                                <a:rPr lang="en-US" b="0" i="1" smtClean="0">
                                  <a:latin typeface="Cambria Math"/>
                                </a:rPr>
                                <m:t>2</m:t>
                              </m:r>
                            </m:den>
                          </m:f>
                        </m:sup>
                      </m:sSup>
                      <m:r>
                        <a:rPr lang="en-US" b="0" i="1" smtClean="0">
                          <a:latin typeface="Cambria Math"/>
                        </a:rPr>
                        <m:t>)</m:t>
                      </m:r>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3204638" y="2895600"/>
                <a:ext cx="2734723" cy="595741"/>
              </a:xfrm>
              <a:prstGeom prst="rect">
                <a:avLst/>
              </a:prstGeom>
              <a:blipFill rotWithShape="1">
                <a:blip r:embed="rId4"/>
                <a:stretch>
                  <a:fillRect/>
                </a:stretch>
              </a:blipFill>
            </p:spPr>
            <p:txBody>
              <a:bodyPr/>
              <a:lstStyle/>
              <a:p>
                <a:r>
                  <a:rPr lang="en-US">
                    <a:noFill/>
                  </a:rPr>
                  <a:t> </a:t>
                </a:r>
              </a:p>
            </p:txBody>
          </p:sp>
        </mc:Fallback>
      </mc:AlternateContent>
      <p:sp>
        <p:nvSpPr>
          <p:cNvPr id="15" name="TextBox 14"/>
          <p:cNvSpPr txBox="1"/>
          <p:nvPr/>
        </p:nvSpPr>
        <p:spPr>
          <a:xfrm>
            <a:off x="6553200" y="3029676"/>
            <a:ext cx="2308645" cy="461665"/>
          </a:xfrm>
          <a:prstGeom prst="rect">
            <a:avLst/>
          </a:prstGeom>
          <a:noFill/>
        </p:spPr>
        <p:txBody>
          <a:bodyPr wrap="none" rtlCol="0">
            <a:spAutoFit/>
          </a:bodyPr>
          <a:lstStyle/>
          <a:p>
            <a:r>
              <a:rPr lang="en-US" dirty="0" smtClean="0">
                <a:solidFill>
                  <a:srgbClr val="FF0000"/>
                </a:solidFill>
              </a:rPr>
              <a:t>Phasor Domain</a:t>
            </a:r>
            <a:endParaRPr lang="en-US" dirty="0">
              <a:solidFill>
                <a:srgbClr val="FF0000"/>
              </a:solidFill>
            </a:endParaRPr>
          </a:p>
        </p:txBody>
      </p:sp>
      <p:cxnSp>
        <p:nvCxnSpPr>
          <p:cNvPr id="7" name="Straight Arrow Connector 6"/>
          <p:cNvCxnSpPr/>
          <p:nvPr/>
        </p:nvCxnSpPr>
        <p:spPr>
          <a:xfrm flipV="1">
            <a:off x="4648200" y="3657600"/>
            <a:ext cx="0" cy="1143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3733800" y="4837755"/>
            <a:ext cx="914400" cy="914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4648200" y="4840904"/>
            <a:ext cx="1447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564523" y="5712767"/>
            <a:ext cx="338554" cy="461665"/>
          </a:xfrm>
          <a:prstGeom prst="rect">
            <a:avLst/>
          </a:prstGeom>
          <a:noFill/>
        </p:spPr>
        <p:txBody>
          <a:bodyPr wrap="none" rtlCol="0">
            <a:spAutoFit/>
          </a:bodyPr>
          <a:lstStyle/>
          <a:p>
            <a:r>
              <a:rPr lang="en-US" dirty="0"/>
              <a:t>x</a:t>
            </a:r>
          </a:p>
        </p:txBody>
      </p:sp>
      <p:sp>
        <p:nvSpPr>
          <p:cNvPr id="23" name="TextBox 22"/>
          <p:cNvSpPr txBox="1"/>
          <p:nvPr/>
        </p:nvSpPr>
        <p:spPr>
          <a:xfrm>
            <a:off x="6096000" y="4724400"/>
            <a:ext cx="338554" cy="461665"/>
          </a:xfrm>
          <a:prstGeom prst="rect">
            <a:avLst/>
          </a:prstGeom>
          <a:noFill/>
        </p:spPr>
        <p:txBody>
          <a:bodyPr wrap="none" rtlCol="0">
            <a:spAutoFit/>
          </a:bodyPr>
          <a:lstStyle/>
          <a:p>
            <a:r>
              <a:rPr lang="en-US" dirty="0" smtClean="0"/>
              <a:t>y</a:t>
            </a:r>
            <a:endParaRPr lang="en-US" dirty="0"/>
          </a:p>
        </p:txBody>
      </p:sp>
      <p:sp>
        <p:nvSpPr>
          <p:cNvPr id="24" name="TextBox 23"/>
          <p:cNvSpPr txBox="1"/>
          <p:nvPr/>
        </p:nvSpPr>
        <p:spPr>
          <a:xfrm>
            <a:off x="4725987" y="3491341"/>
            <a:ext cx="338554" cy="461665"/>
          </a:xfrm>
          <a:prstGeom prst="rect">
            <a:avLst/>
          </a:prstGeom>
          <a:noFill/>
        </p:spPr>
        <p:txBody>
          <a:bodyPr wrap="none" rtlCol="0">
            <a:spAutoFit/>
          </a:bodyPr>
          <a:lstStyle/>
          <a:p>
            <a:r>
              <a:rPr lang="en-US" dirty="0" smtClean="0"/>
              <a:t>z</a:t>
            </a:r>
            <a:endParaRPr lang="en-US" dirty="0"/>
          </a:p>
        </p:txBody>
      </p:sp>
      <p:cxnSp>
        <p:nvCxnSpPr>
          <p:cNvPr id="16" name="Straight Arrow Connector 15"/>
          <p:cNvCxnSpPr/>
          <p:nvPr/>
        </p:nvCxnSpPr>
        <p:spPr>
          <a:xfrm flipV="1">
            <a:off x="4648200" y="4114800"/>
            <a:ext cx="0" cy="722955"/>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27" name="TextBox 26"/>
          <p:cNvSpPr txBox="1"/>
          <p:nvPr/>
        </p:nvSpPr>
        <p:spPr>
          <a:xfrm>
            <a:off x="4725987" y="3998267"/>
            <a:ext cx="338554" cy="461665"/>
          </a:xfrm>
          <a:prstGeom prst="rect">
            <a:avLst/>
          </a:prstGeom>
          <a:noFill/>
        </p:spPr>
        <p:txBody>
          <a:bodyPr wrap="none" rtlCol="0">
            <a:spAutoFit/>
          </a:bodyPr>
          <a:lstStyle/>
          <a:p>
            <a:r>
              <a:rPr lang="en-US" dirty="0" smtClean="0"/>
              <a:t>k</a:t>
            </a:r>
            <a:endParaRPr lang="en-US" dirty="0"/>
          </a:p>
        </p:txBody>
      </p:sp>
      <p:sp>
        <p:nvSpPr>
          <p:cNvPr id="17" name="Oval 16"/>
          <p:cNvSpPr/>
          <p:nvPr/>
        </p:nvSpPr>
        <p:spPr>
          <a:xfrm>
            <a:off x="4020972" y="5410200"/>
            <a:ext cx="45719" cy="7620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3527368" y="4964649"/>
            <a:ext cx="470000" cy="461665"/>
          </a:xfrm>
          <a:prstGeom prst="rect">
            <a:avLst/>
          </a:prstGeom>
          <a:noFill/>
        </p:spPr>
        <p:txBody>
          <a:bodyPr wrap="none" rtlCol="0">
            <a:spAutoFit/>
          </a:bodyPr>
          <a:lstStyle/>
          <a:p>
            <a:r>
              <a:rPr lang="en-US" dirty="0" smtClean="0"/>
              <a:t>0</a:t>
            </a:r>
            <a:r>
              <a:rPr lang="en-US" baseline="30000" dirty="0" smtClean="0"/>
              <a:t>o</a:t>
            </a:r>
            <a:endParaRPr lang="en-US" baseline="30000" dirty="0"/>
          </a:p>
        </p:txBody>
      </p:sp>
      <p:sp>
        <p:nvSpPr>
          <p:cNvPr id="30" name="TextBox 29"/>
          <p:cNvSpPr txBox="1"/>
          <p:nvPr/>
        </p:nvSpPr>
        <p:spPr>
          <a:xfrm>
            <a:off x="5344596" y="4264681"/>
            <a:ext cx="744114" cy="461665"/>
          </a:xfrm>
          <a:prstGeom prst="rect">
            <a:avLst/>
          </a:prstGeom>
          <a:noFill/>
        </p:spPr>
        <p:txBody>
          <a:bodyPr wrap="none" rtlCol="0">
            <a:spAutoFit/>
          </a:bodyPr>
          <a:lstStyle/>
          <a:p>
            <a:r>
              <a:rPr lang="en-US" dirty="0" smtClean="0"/>
              <a:t>-90</a:t>
            </a:r>
            <a:r>
              <a:rPr lang="en-US" baseline="30000" dirty="0" smtClean="0"/>
              <a:t>o</a:t>
            </a:r>
            <a:endParaRPr lang="en-US" baseline="30000" dirty="0"/>
          </a:p>
        </p:txBody>
      </p:sp>
      <p:sp>
        <p:nvSpPr>
          <p:cNvPr id="31" name="Oval 30"/>
          <p:cNvSpPr/>
          <p:nvPr/>
        </p:nvSpPr>
        <p:spPr>
          <a:xfrm>
            <a:off x="5516881" y="4800600"/>
            <a:ext cx="45719" cy="7620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4"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70710" t="59659" r="10038" b="31817"/>
          <a:stretch/>
        </p:blipFill>
        <p:spPr bwMode="auto">
          <a:xfrm>
            <a:off x="6754091" y="4192560"/>
            <a:ext cx="1395349" cy="129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44"/>
          <p:cNvSpPr txBox="1"/>
          <p:nvPr/>
        </p:nvSpPr>
        <p:spPr>
          <a:xfrm>
            <a:off x="6387577" y="5521322"/>
            <a:ext cx="1058303" cy="461665"/>
          </a:xfrm>
          <a:prstGeom prst="rect">
            <a:avLst/>
          </a:prstGeom>
          <a:noFill/>
        </p:spPr>
        <p:txBody>
          <a:bodyPr wrap="none" rtlCol="0">
            <a:spAutoFit/>
          </a:bodyPr>
          <a:lstStyle/>
          <a:p>
            <a:r>
              <a:rPr lang="en-US" dirty="0" smtClean="0">
                <a:solidFill>
                  <a:srgbClr val="FF0000"/>
                </a:solidFill>
              </a:rPr>
              <a:t>RHCP</a:t>
            </a:r>
            <a:endParaRPr lang="en-US" dirty="0">
              <a:solidFill>
                <a:srgbClr val="FF0000"/>
              </a:solidFill>
            </a:endParaRPr>
          </a:p>
        </p:txBody>
      </p:sp>
      <p:cxnSp>
        <p:nvCxnSpPr>
          <p:cNvPr id="8" name="Straight Arrow Connector 7"/>
          <p:cNvCxnSpPr/>
          <p:nvPr/>
        </p:nvCxnSpPr>
        <p:spPr>
          <a:xfrm flipV="1">
            <a:off x="7772400" y="3733800"/>
            <a:ext cx="0" cy="9144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6" name="TextBox 25"/>
          <p:cNvSpPr txBox="1"/>
          <p:nvPr/>
        </p:nvSpPr>
        <p:spPr>
          <a:xfrm>
            <a:off x="7818847" y="3767434"/>
            <a:ext cx="338554" cy="461665"/>
          </a:xfrm>
          <a:prstGeom prst="rect">
            <a:avLst/>
          </a:prstGeom>
          <a:noFill/>
        </p:spPr>
        <p:txBody>
          <a:bodyPr wrap="none" rtlCol="0">
            <a:spAutoFit/>
          </a:bodyPr>
          <a:lstStyle/>
          <a:p>
            <a:r>
              <a:rPr lang="en-US" dirty="0" smtClean="0"/>
              <a:t>k</a:t>
            </a:r>
            <a:endParaRPr lang="en-US" dirty="0"/>
          </a:p>
        </p:txBody>
      </p:sp>
      <p:sp>
        <p:nvSpPr>
          <p:cNvPr id="22" name="Curved Right Arrow 21"/>
          <p:cNvSpPr/>
          <p:nvPr/>
        </p:nvSpPr>
        <p:spPr>
          <a:xfrm>
            <a:off x="7317959" y="4667894"/>
            <a:ext cx="228600" cy="457200"/>
          </a:xfrm>
          <a:prstGeom prst="curved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sp>
        <p:nvSpPr>
          <p:cNvPr id="35" name="Curved Right Arrow 34"/>
          <p:cNvSpPr/>
          <p:nvPr/>
        </p:nvSpPr>
        <p:spPr>
          <a:xfrm rot="16200000">
            <a:off x="4794416" y="4699686"/>
            <a:ext cx="709150" cy="1689750"/>
          </a:xfrm>
          <a:prstGeom prst="curved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3036335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612775" y="533400"/>
            <a:ext cx="8226425" cy="685800"/>
          </a:xfrm>
          <a:prstGeom prst="rect">
            <a:avLst/>
          </a:prstGeom>
          <a:noFill/>
          <a:ln w="9525">
            <a:noFill/>
            <a:miter lim="800000"/>
            <a:headEnd/>
            <a:tailEnd/>
          </a:ln>
        </p:spPr>
        <p:txBody>
          <a:bodyPr anchor="ctr"/>
          <a:lstStyle/>
          <a:p>
            <a:pPr algn="ctr" eaLnBrk="1" hangingPunct="1">
              <a:defRPr/>
            </a:pPr>
            <a:r>
              <a:rPr lang="en-US" sz="3200" b="1" kern="0" dirty="0">
                <a:latin typeface="Arial" charset="0"/>
                <a:ea typeface="ＭＳ Ｐゴシック" charset="-128"/>
                <a:cs typeface="ＭＳ Ｐゴシック" charset="-128"/>
              </a:rPr>
              <a:t>Normal Incidence @ Dielectric Boundary</a:t>
            </a:r>
          </a:p>
        </p:txBody>
      </p:sp>
      <p:pic>
        <p:nvPicPr>
          <p:cNvPr id="31747" name="Picture 8"/>
          <p:cNvPicPr>
            <a:picLocks noChangeAspect="1" noChangeArrowheads="1"/>
          </p:cNvPicPr>
          <p:nvPr/>
        </p:nvPicPr>
        <p:blipFill>
          <a:blip r:embed="rId3">
            <a:lum contrast="10000"/>
            <a:extLst>
              <a:ext uri="{28A0092B-C50C-407E-A947-70E740481C1C}">
                <a14:useLocalDpi xmlns:a14="http://schemas.microsoft.com/office/drawing/2010/main" val="0"/>
              </a:ext>
            </a:extLst>
          </a:blip>
          <a:srcRect/>
          <a:stretch>
            <a:fillRect/>
          </a:stretch>
        </p:blipFill>
        <p:spPr bwMode="auto">
          <a:xfrm>
            <a:off x="304800" y="2895600"/>
            <a:ext cx="429895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TextBox 4"/>
          <p:cNvSpPr txBox="1">
            <a:spLocks noChangeArrowheads="1"/>
          </p:cNvSpPr>
          <p:nvPr/>
        </p:nvSpPr>
        <p:spPr bwMode="auto">
          <a:xfrm>
            <a:off x="457200" y="1295400"/>
            <a:ext cx="3810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From Boundary Conditions:</a:t>
            </a:r>
            <a:endParaRPr lang="en-US" altLang="en-US" sz="1400" baseline="-25000"/>
          </a:p>
        </p:txBody>
      </p:sp>
      <p:graphicFrame>
        <p:nvGraphicFramePr>
          <p:cNvPr id="31749" name="Object 4"/>
          <p:cNvGraphicFramePr>
            <a:graphicFrameLocks noChangeAspect="1"/>
          </p:cNvGraphicFramePr>
          <p:nvPr/>
        </p:nvGraphicFramePr>
        <p:xfrm>
          <a:off x="533400" y="1752600"/>
          <a:ext cx="3276600" cy="920750"/>
        </p:xfrm>
        <a:graphic>
          <a:graphicData uri="http://schemas.openxmlformats.org/presentationml/2006/ole">
            <mc:AlternateContent xmlns:mc="http://schemas.openxmlformats.org/markup-compatibility/2006">
              <mc:Choice xmlns:v="urn:schemas-microsoft-com:vml" Requires="v">
                <p:oleObj spid="_x0000_s31937" name="Equation" r:id="rId4" imgW="1714500" imgH="482600" progId="Equation.3">
                  <p:embed/>
                </p:oleObj>
              </mc:Choice>
              <mc:Fallback>
                <p:oleObj name="Equation" r:id="rId4" imgW="1714500" imgH="4826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1752600"/>
                        <a:ext cx="3276600" cy="920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50" name="TextBox 4"/>
          <p:cNvSpPr txBox="1">
            <a:spLocks noChangeArrowheads="1"/>
          </p:cNvSpPr>
          <p:nvPr/>
        </p:nvSpPr>
        <p:spPr bwMode="auto">
          <a:xfrm>
            <a:off x="4495800" y="1295400"/>
            <a:ext cx="3810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From Wave Impedance:</a:t>
            </a:r>
            <a:endParaRPr lang="en-US" altLang="en-US" sz="1400" baseline="-25000"/>
          </a:p>
        </p:txBody>
      </p:sp>
      <p:graphicFrame>
        <p:nvGraphicFramePr>
          <p:cNvPr id="31751" name="Object 3"/>
          <p:cNvGraphicFramePr>
            <a:graphicFrameLocks noChangeAspect="1"/>
          </p:cNvGraphicFramePr>
          <p:nvPr/>
        </p:nvGraphicFramePr>
        <p:xfrm>
          <a:off x="4572000" y="1600200"/>
          <a:ext cx="2989263" cy="1524000"/>
        </p:xfrm>
        <a:graphic>
          <a:graphicData uri="http://schemas.openxmlformats.org/presentationml/2006/ole">
            <mc:AlternateContent xmlns:mc="http://schemas.openxmlformats.org/markup-compatibility/2006">
              <mc:Choice xmlns:v="urn:schemas-microsoft-com:vml" Requires="v">
                <p:oleObj spid="_x0000_s31938" name="Equation" r:id="rId6" imgW="1892300" imgH="965200" progId="Equation.3">
                  <p:embed/>
                </p:oleObj>
              </mc:Choice>
              <mc:Fallback>
                <p:oleObj name="Equation" r:id="rId6" imgW="1892300" imgH="96520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1600200"/>
                        <a:ext cx="2989263" cy="152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Down Arrow 8"/>
          <p:cNvSpPr/>
          <p:nvPr/>
        </p:nvSpPr>
        <p:spPr>
          <a:xfrm>
            <a:off x="6705600" y="3200400"/>
            <a:ext cx="381000" cy="381000"/>
          </a:xfrm>
          <a:prstGeom prst="downArrow">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aphicFrame>
        <p:nvGraphicFramePr>
          <p:cNvPr id="31753" name="Object 4"/>
          <p:cNvGraphicFramePr>
            <a:graphicFrameLocks noChangeAspect="1"/>
          </p:cNvGraphicFramePr>
          <p:nvPr/>
        </p:nvGraphicFramePr>
        <p:xfrm>
          <a:off x="5791200" y="3733800"/>
          <a:ext cx="2127250" cy="1684338"/>
        </p:xfrm>
        <a:graphic>
          <a:graphicData uri="http://schemas.openxmlformats.org/presentationml/2006/ole">
            <mc:AlternateContent xmlns:mc="http://schemas.openxmlformats.org/markup-compatibility/2006">
              <mc:Choice xmlns:v="urn:schemas-microsoft-com:vml" Requires="v">
                <p:oleObj spid="_x0000_s31939" name="Equation" r:id="rId8" imgW="1346200" imgH="1066800" progId="Equation.3">
                  <p:embed/>
                </p:oleObj>
              </mc:Choice>
              <mc:Fallback>
                <p:oleObj name="Equation" r:id="rId8" imgW="1346200" imgH="1066800" progId="Equation.3">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91200" y="3733800"/>
                        <a:ext cx="2127250" cy="1684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612775" y="533400"/>
            <a:ext cx="8226425" cy="685800"/>
          </a:xfrm>
          <a:prstGeom prst="rect">
            <a:avLst/>
          </a:prstGeom>
          <a:noFill/>
          <a:ln w="9525">
            <a:noFill/>
            <a:miter lim="800000"/>
            <a:headEnd/>
            <a:tailEnd/>
          </a:ln>
        </p:spPr>
        <p:txBody>
          <a:bodyPr anchor="ctr"/>
          <a:lstStyle/>
          <a:p>
            <a:pPr algn="ctr" eaLnBrk="1" hangingPunct="1">
              <a:defRPr/>
            </a:pPr>
            <a:r>
              <a:rPr lang="en-US" sz="3200" b="1" kern="0" dirty="0">
                <a:latin typeface="Arial" charset="0"/>
                <a:ea typeface="ＭＳ Ｐゴシック" charset="-128"/>
                <a:cs typeface="ＭＳ Ｐゴシック" charset="-128"/>
              </a:rPr>
              <a:t>Oblique Incidence @ Dielectric Boundary</a:t>
            </a:r>
          </a:p>
        </p:txBody>
      </p:sp>
      <p:pic>
        <p:nvPicPr>
          <p:cNvPr id="3277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76600"/>
            <a:ext cx="3170238"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2772" name="Object 4"/>
          <p:cNvGraphicFramePr>
            <a:graphicFrameLocks noChangeAspect="1"/>
          </p:cNvGraphicFramePr>
          <p:nvPr/>
        </p:nvGraphicFramePr>
        <p:xfrm>
          <a:off x="304800" y="1676400"/>
          <a:ext cx="1698625" cy="968375"/>
        </p:xfrm>
        <a:graphic>
          <a:graphicData uri="http://schemas.openxmlformats.org/presentationml/2006/ole">
            <mc:AlternateContent xmlns:mc="http://schemas.openxmlformats.org/markup-compatibility/2006">
              <mc:Choice xmlns:v="urn:schemas-microsoft-com:vml" Requires="v">
                <p:oleObj spid="_x0000_s33150" name="Equation" r:id="rId4" imgW="889000" imgH="508000" progId="Equation.3">
                  <p:embed/>
                </p:oleObj>
              </mc:Choice>
              <mc:Fallback>
                <p:oleObj name="Equation" r:id="rId4" imgW="889000" imgH="5080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676400"/>
                        <a:ext cx="1698625" cy="968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73" name="TextBox 4"/>
          <p:cNvSpPr txBox="1">
            <a:spLocks noChangeArrowheads="1"/>
          </p:cNvSpPr>
          <p:nvPr/>
        </p:nvSpPr>
        <p:spPr bwMode="auto">
          <a:xfrm>
            <a:off x="457200" y="1295400"/>
            <a:ext cx="1447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Incident Wave:</a:t>
            </a:r>
            <a:endParaRPr lang="en-US" altLang="en-US" sz="1400" baseline="-25000"/>
          </a:p>
        </p:txBody>
      </p:sp>
      <p:sp>
        <p:nvSpPr>
          <p:cNvPr id="32774" name="TextBox 4"/>
          <p:cNvSpPr txBox="1">
            <a:spLocks noChangeArrowheads="1"/>
          </p:cNvSpPr>
          <p:nvPr/>
        </p:nvSpPr>
        <p:spPr bwMode="auto">
          <a:xfrm>
            <a:off x="2514600" y="1295400"/>
            <a:ext cx="1600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Reflected Wave:</a:t>
            </a:r>
            <a:endParaRPr lang="en-US" altLang="en-US" sz="1400" baseline="-25000"/>
          </a:p>
        </p:txBody>
      </p:sp>
      <p:graphicFrame>
        <p:nvGraphicFramePr>
          <p:cNvPr id="32775" name="Object 6"/>
          <p:cNvGraphicFramePr>
            <a:graphicFrameLocks noChangeAspect="1"/>
          </p:cNvGraphicFramePr>
          <p:nvPr/>
        </p:nvGraphicFramePr>
        <p:xfrm>
          <a:off x="2478088" y="1676400"/>
          <a:ext cx="1771650" cy="968375"/>
        </p:xfrm>
        <a:graphic>
          <a:graphicData uri="http://schemas.openxmlformats.org/presentationml/2006/ole">
            <mc:AlternateContent xmlns:mc="http://schemas.openxmlformats.org/markup-compatibility/2006">
              <mc:Choice xmlns:v="urn:schemas-microsoft-com:vml" Requires="v">
                <p:oleObj spid="_x0000_s33151" name="Equation" r:id="rId6" imgW="927100" imgH="508000" progId="Equation.3">
                  <p:embed/>
                </p:oleObj>
              </mc:Choice>
              <mc:Fallback>
                <p:oleObj name="Equation" r:id="rId6" imgW="927100" imgH="50800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78088" y="1676400"/>
                        <a:ext cx="1771650" cy="968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76" name="TextBox 4"/>
          <p:cNvSpPr txBox="1">
            <a:spLocks noChangeArrowheads="1"/>
          </p:cNvSpPr>
          <p:nvPr/>
        </p:nvSpPr>
        <p:spPr bwMode="auto">
          <a:xfrm>
            <a:off x="4953000" y="1317625"/>
            <a:ext cx="1981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Transmitted Wave:</a:t>
            </a:r>
            <a:endParaRPr lang="en-US" altLang="en-US" sz="1400" baseline="-25000"/>
          </a:p>
        </p:txBody>
      </p:sp>
      <p:graphicFrame>
        <p:nvGraphicFramePr>
          <p:cNvPr id="32777" name="Object 7"/>
          <p:cNvGraphicFramePr>
            <a:graphicFrameLocks noChangeAspect="1"/>
          </p:cNvGraphicFramePr>
          <p:nvPr/>
        </p:nvGraphicFramePr>
        <p:xfrm>
          <a:off x="5029200" y="1676400"/>
          <a:ext cx="1698625" cy="968375"/>
        </p:xfrm>
        <a:graphic>
          <a:graphicData uri="http://schemas.openxmlformats.org/presentationml/2006/ole">
            <mc:AlternateContent xmlns:mc="http://schemas.openxmlformats.org/markup-compatibility/2006">
              <mc:Choice xmlns:v="urn:schemas-microsoft-com:vml" Requires="v">
                <p:oleObj spid="_x0000_s33152" name="Equation" r:id="rId8" imgW="889000" imgH="508000" progId="Equation.3">
                  <p:embed/>
                </p:oleObj>
              </mc:Choice>
              <mc:Fallback>
                <p:oleObj name="Equation" r:id="rId8" imgW="889000" imgH="508000" progId="Equation.3">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29200" y="1676400"/>
                        <a:ext cx="1698625" cy="968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78" name="TextBox 4"/>
          <p:cNvSpPr txBox="1">
            <a:spLocks noChangeArrowheads="1"/>
          </p:cNvSpPr>
          <p:nvPr/>
        </p:nvSpPr>
        <p:spPr bwMode="auto">
          <a:xfrm>
            <a:off x="3962400" y="3124200"/>
            <a:ext cx="411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At the boundary: for any r when z=0:</a:t>
            </a:r>
            <a:endParaRPr lang="en-US" altLang="en-US" sz="1400" baseline="-25000"/>
          </a:p>
        </p:txBody>
      </p:sp>
      <p:graphicFrame>
        <p:nvGraphicFramePr>
          <p:cNvPr id="32779" name="Object 8"/>
          <p:cNvGraphicFramePr>
            <a:graphicFrameLocks noChangeAspect="1"/>
          </p:cNvGraphicFramePr>
          <p:nvPr/>
        </p:nvGraphicFramePr>
        <p:xfrm>
          <a:off x="3124200" y="3657600"/>
          <a:ext cx="1698625" cy="434975"/>
        </p:xfrm>
        <a:graphic>
          <a:graphicData uri="http://schemas.openxmlformats.org/presentationml/2006/ole">
            <mc:AlternateContent xmlns:mc="http://schemas.openxmlformats.org/markup-compatibility/2006">
              <mc:Choice xmlns:v="urn:schemas-microsoft-com:vml" Requires="v">
                <p:oleObj spid="_x0000_s33153" name="Equation" r:id="rId10" imgW="889000" imgH="228600" progId="Equation.3">
                  <p:embed/>
                </p:oleObj>
              </mc:Choice>
              <mc:Fallback>
                <p:oleObj name="Equation" r:id="rId10" imgW="889000" imgH="228600" progId="Equation.3">
                  <p:embed/>
                  <p:pic>
                    <p:nvPicPr>
                      <p:cNvPr id="0"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24200" y="3657600"/>
                        <a:ext cx="1698625" cy="434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Right Arrow 18"/>
          <p:cNvSpPr/>
          <p:nvPr/>
        </p:nvSpPr>
        <p:spPr>
          <a:xfrm>
            <a:off x="4953000" y="3810000"/>
            <a:ext cx="381000" cy="228600"/>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aphicFrame>
        <p:nvGraphicFramePr>
          <p:cNvPr id="32781" name="Object 9"/>
          <p:cNvGraphicFramePr>
            <a:graphicFrameLocks noChangeAspect="1"/>
          </p:cNvGraphicFramePr>
          <p:nvPr/>
        </p:nvGraphicFramePr>
        <p:xfrm>
          <a:off x="5562600" y="3505200"/>
          <a:ext cx="1479550" cy="868363"/>
        </p:xfrm>
        <a:graphic>
          <a:graphicData uri="http://schemas.openxmlformats.org/presentationml/2006/ole">
            <mc:AlternateContent xmlns:mc="http://schemas.openxmlformats.org/markup-compatibility/2006">
              <mc:Choice xmlns:v="urn:schemas-microsoft-com:vml" Requires="v">
                <p:oleObj spid="_x0000_s33154" name="Equation" r:id="rId12" imgW="774364" imgH="457002" progId="Equation.3">
                  <p:embed/>
                </p:oleObj>
              </mc:Choice>
              <mc:Fallback>
                <p:oleObj name="Equation" r:id="rId12" imgW="774364" imgH="457002" progId="Equation.3">
                  <p:embed/>
                  <p:pic>
                    <p:nvPicPr>
                      <p:cNvPr id="0" name="Object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62600" y="3505200"/>
                        <a:ext cx="1479550" cy="868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82" name="TextBox 4"/>
          <p:cNvSpPr txBox="1">
            <a:spLocks noChangeArrowheads="1"/>
          </p:cNvSpPr>
          <p:nvPr/>
        </p:nvSpPr>
        <p:spPr bwMode="auto">
          <a:xfrm>
            <a:off x="3276600" y="4648200"/>
            <a:ext cx="5029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All the waves must be in the same plane. From Snell’s Law:</a:t>
            </a:r>
            <a:endParaRPr lang="en-US" altLang="en-US" sz="1400" baseline="-25000"/>
          </a:p>
        </p:txBody>
      </p:sp>
      <p:graphicFrame>
        <p:nvGraphicFramePr>
          <p:cNvPr id="32783" name="Object 10"/>
          <p:cNvGraphicFramePr>
            <a:graphicFrameLocks noChangeAspect="1"/>
          </p:cNvGraphicFramePr>
          <p:nvPr/>
        </p:nvGraphicFramePr>
        <p:xfrm>
          <a:off x="4506913" y="5105400"/>
          <a:ext cx="2135187" cy="868363"/>
        </p:xfrm>
        <a:graphic>
          <a:graphicData uri="http://schemas.openxmlformats.org/presentationml/2006/ole">
            <mc:AlternateContent xmlns:mc="http://schemas.openxmlformats.org/markup-compatibility/2006">
              <mc:Choice xmlns:v="urn:schemas-microsoft-com:vml" Requires="v">
                <p:oleObj spid="_x0000_s33155" name="Equation" r:id="rId14" imgW="1117600" imgH="457200" progId="Equation.3">
                  <p:embed/>
                </p:oleObj>
              </mc:Choice>
              <mc:Fallback>
                <p:oleObj name="Equation" r:id="rId14" imgW="1117600" imgH="457200" progId="Equation.3">
                  <p:embed/>
                  <p:pic>
                    <p:nvPicPr>
                      <p:cNvPr id="0" name="Object 1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06913" y="5105400"/>
                        <a:ext cx="2135187" cy="868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612775" y="533400"/>
            <a:ext cx="8226425" cy="685800"/>
          </a:xfrm>
          <a:prstGeom prst="rect">
            <a:avLst/>
          </a:prstGeom>
          <a:noFill/>
          <a:ln w="9525">
            <a:noFill/>
            <a:miter lim="800000"/>
            <a:headEnd/>
            <a:tailEnd/>
          </a:ln>
        </p:spPr>
        <p:txBody>
          <a:bodyPr anchor="ctr"/>
          <a:lstStyle/>
          <a:p>
            <a:pPr algn="ctr" eaLnBrk="1" hangingPunct="1">
              <a:defRPr/>
            </a:pPr>
            <a:r>
              <a:rPr lang="en-US" sz="3200" b="1" kern="0" dirty="0">
                <a:latin typeface="Arial" charset="0"/>
                <a:ea typeface="ＭＳ Ｐゴシック" charset="-128"/>
                <a:cs typeface="ＭＳ Ｐゴシック" charset="-128"/>
              </a:rPr>
              <a:t>Perpendicular Polarization (TE)</a:t>
            </a:r>
          </a:p>
        </p:txBody>
      </p:sp>
      <p:sp>
        <p:nvSpPr>
          <p:cNvPr id="33795" name="TextBox 3"/>
          <p:cNvSpPr txBox="1">
            <a:spLocks noChangeArrowheads="1"/>
          </p:cNvSpPr>
          <p:nvPr/>
        </p:nvSpPr>
        <p:spPr bwMode="auto">
          <a:xfrm>
            <a:off x="381000" y="1295400"/>
            <a:ext cx="8382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t>The incident, reflected, and transmitted electric field vectors are perpendicular to the plane of incidence: the x-z plane.</a:t>
            </a:r>
          </a:p>
        </p:txBody>
      </p:sp>
      <p:graphicFrame>
        <p:nvGraphicFramePr>
          <p:cNvPr id="33796" name="Object 14"/>
          <p:cNvGraphicFramePr>
            <a:graphicFrameLocks noChangeAspect="1"/>
          </p:cNvGraphicFramePr>
          <p:nvPr/>
        </p:nvGraphicFramePr>
        <p:xfrm>
          <a:off x="762000" y="2362200"/>
          <a:ext cx="4365625" cy="871538"/>
        </p:xfrm>
        <a:graphic>
          <a:graphicData uri="http://schemas.openxmlformats.org/presentationml/2006/ole">
            <mc:AlternateContent xmlns:mc="http://schemas.openxmlformats.org/markup-compatibility/2006">
              <mc:Choice xmlns:v="urn:schemas-microsoft-com:vml" Requires="v">
                <p:oleObj spid="_x0000_s33921" name="Equation" r:id="rId3" imgW="2286000" imgH="457200" progId="Equation.3">
                  <p:embed/>
                </p:oleObj>
              </mc:Choice>
              <mc:Fallback>
                <p:oleObj name="Equation" r:id="rId3" imgW="2286000" imgH="457200" progId="Equation.3">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2362200"/>
                        <a:ext cx="4365625" cy="871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3797" name="Picture 16" descr="http://electron9.phys.utk.edu/optics507/modules/m3/images/TE.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3600" y="3810000"/>
            <a:ext cx="32004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3798" name="Object 17"/>
          <p:cNvGraphicFramePr>
            <a:graphicFrameLocks noChangeAspect="1"/>
          </p:cNvGraphicFramePr>
          <p:nvPr/>
        </p:nvGraphicFramePr>
        <p:xfrm>
          <a:off x="914400" y="3962400"/>
          <a:ext cx="3687763" cy="1693863"/>
        </p:xfrm>
        <a:graphic>
          <a:graphicData uri="http://schemas.openxmlformats.org/presentationml/2006/ole">
            <mc:AlternateContent xmlns:mc="http://schemas.openxmlformats.org/markup-compatibility/2006">
              <mc:Choice xmlns:v="urn:schemas-microsoft-com:vml" Requires="v">
                <p:oleObj spid="_x0000_s33922" name="Equation" r:id="rId6" imgW="1930400" imgH="889000" progId="Equation.3">
                  <p:embed/>
                </p:oleObj>
              </mc:Choice>
              <mc:Fallback>
                <p:oleObj name="Equation" r:id="rId6" imgW="1930400" imgH="889000" progId="Equation.3">
                  <p:embed/>
                  <p:pic>
                    <p:nvPicPr>
                      <p:cNvPr id="0"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400" y="3962400"/>
                        <a:ext cx="3687763" cy="1693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612775" y="533400"/>
            <a:ext cx="8226425" cy="685800"/>
          </a:xfrm>
          <a:prstGeom prst="rect">
            <a:avLst/>
          </a:prstGeom>
          <a:noFill/>
          <a:ln w="9525">
            <a:noFill/>
            <a:miter lim="800000"/>
            <a:headEnd/>
            <a:tailEnd/>
          </a:ln>
        </p:spPr>
        <p:txBody>
          <a:bodyPr anchor="ctr"/>
          <a:lstStyle/>
          <a:p>
            <a:pPr algn="ctr" eaLnBrk="1" hangingPunct="1">
              <a:defRPr/>
            </a:pPr>
            <a:r>
              <a:rPr lang="en-US" sz="3200" b="1" kern="0" dirty="0">
                <a:latin typeface="Arial" charset="0"/>
                <a:ea typeface="ＭＳ Ｐゴシック" charset="-128"/>
                <a:cs typeface="ＭＳ Ｐゴシック" charset="-128"/>
              </a:rPr>
              <a:t>Parallel Polarization (TM)</a:t>
            </a:r>
          </a:p>
        </p:txBody>
      </p:sp>
      <p:sp>
        <p:nvSpPr>
          <p:cNvPr id="34819" name="TextBox 3"/>
          <p:cNvSpPr txBox="1">
            <a:spLocks noChangeArrowheads="1"/>
          </p:cNvSpPr>
          <p:nvPr/>
        </p:nvSpPr>
        <p:spPr bwMode="auto">
          <a:xfrm>
            <a:off x="381000" y="1295400"/>
            <a:ext cx="8382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t>The incident, reflected, and transmitted electric field vectors are parallel to the plane of incidence: the x-z plane.</a:t>
            </a:r>
          </a:p>
        </p:txBody>
      </p:sp>
      <p:graphicFrame>
        <p:nvGraphicFramePr>
          <p:cNvPr id="34820" name="Object 2"/>
          <p:cNvGraphicFramePr>
            <a:graphicFrameLocks noChangeAspect="1"/>
          </p:cNvGraphicFramePr>
          <p:nvPr/>
        </p:nvGraphicFramePr>
        <p:xfrm>
          <a:off x="1039813" y="2362200"/>
          <a:ext cx="3808412" cy="871538"/>
        </p:xfrm>
        <a:graphic>
          <a:graphicData uri="http://schemas.openxmlformats.org/presentationml/2006/ole">
            <mc:AlternateContent xmlns:mc="http://schemas.openxmlformats.org/markup-compatibility/2006">
              <mc:Choice xmlns:v="urn:schemas-microsoft-com:vml" Requires="v">
                <p:oleObj spid="_x0000_s34945" name="Equation" r:id="rId3" imgW="1993900" imgH="457200" progId="Equation.3">
                  <p:embed/>
                </p:oleObj>
              </mc:Choice>
              <mc:Fallback>
                <p:oleObj name="Equation" r:id="rId3" imgW="1993900" imgH="4572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9813" y="2362200"/>
                        <a:ext cx="3808412" cy="871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21" name="Object 3"/>
          <p:cNvGraphicFramePr>
            <a:graphicFrameLocks noChangeAspect="1"/>
          </p:cNvGraphicFramePr>
          <p:nvPr/>
        </p:nvGraphicFramePr>
        <p:xfrm>
          <a:off x="890588" y="3886200"/>
          <a:ext cx="3735387" cy="1693863"/>
        </p:xfrm>
        <a:graphic>
          <a:graphicData uri="http://schemas.openxmlformats.org/presentationml/2006/ole">
            <mc:AlternateContent xmlns:mc="http://schemas.openxmlformats.org/markup-compatibility/2006">
              <mc:Choice xmlns:v="urn:schemas-microsoft-com:vml" Requires="v">
                <p:oleObj spid="_x0000_s34946" name="Equation" r:id="rId5" imgW="1955800" imgH="889000" progId="Equation.3">
                  <p:embed/>
                </p:oleObj>
              </mc:Choice>
              <mc:Fallback>
                <p:oleObj name="Equation" r:id="rId5" imgW="1955800" imgH="8890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0588" y="3886200"/>
                        <a:ext cx="3735387" cy="1693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4822" name="Picture 5" descr="http://electron9.phys.utk.edu/optics507/modules/m3/images/TM.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43600" y="3810000"/>
            <a:ext cx="32004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612775" y="533400"/>
            <a:ext cx="8226425" cy="685800"/>
          </a:xfrm>
          <a:prstGeom prst="rect">
            <a:avLst/>
          </a:prstGeom>
          <a:noFill/>
          <a:ln w="9525">
            <a:noFill/>
            <a:miter lim="800000"/>
            <a:headEnd/>
            <a:tailEnd/>
          </a:ln>
        </p:spPr>
        <p:txBody>
          <a:bodyPr anchor="ctr"/>
          <a:lstStyle/>
          <a:p>
            <a:pPr algn="ctr" eaLnBrk="1" hangingPunct="1">
              <a:defRPr/>
            </a:pPr>
            <a:r>
              <a:rPr lang="en-US" sz="3200" b="1" kern="0" dirty="0">
                <a:latin typeface="Arial" charset="0"/>
                <a:ea typeface="ＭＳ Ｐゴシック" charset="-128"/>
                <a:cs typeface="ＭＳ Ｐゴシック" charset="-128"/>
              </a:rPr>
              <a:t>Total Reflection and Brewster Angle</a:t>
            </a:r>
          </a:p>
        </p:txBody>
      </p:sp>
      <p:pic>
        <p:nvPicPr>
          <p:cNvPr id="35843" name="Picture 5" descr="http://image.absoluteastronomy.com/images/encyclopediaimages/f/fr/fresnel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752600"/>
            <a:ext cx="7807325" cy="376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2" name="Picture 2" descr="http://www1.udel.edu/chem/sneal/sln_tchng/CHEM620/CHEM620/Chi_3._Light-Matter_Interactions_files/droppedIm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6062" y="5486400"/>
            <a:ext cx="1219200" cy="7716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304800" y="533400"/>
            <a:ext cx="8686799" cy="685800"/>
          </a:xfrm>
          <a:prstGeom prst="rect">
            <a:avLst/>
          </a:prstGeom>
          <a:noFill/>
          <a:ln w="9525">
            <a:noFill/>
            <a:miter lim="800000"/>
            <a:headEnd/>
            <a:tailEnd/>
          </a:ln>
        </p:spPr>
        <p:txBody>
          <a:bodyPr anchor="ctr"/>
          <a:lstStyle/>
          <a:p>
            <a:pPr algn="ctr" eaLnBrk="1" hangingPunct="1">
              <a:defRPr/>
            </a:pPr>
            <a:r>
              <a:rPr lang="en-US" sz="3200" b="1" kern="0" dirty="0" smtClean="0">
                <a:latin typeface="Arial" charset="0"/>
                <a:ea typeface="ＭＳ Ｐゴシック" charset="-128"/>
                <a:cs typeface="ＭＳ Ｐゴシック" charset="-128"/>
              </a:rPr>
              <a:t>Polarized Sunglasses and Brewster </a:t>
            </a:r>
            <a:r>
              <a:rPr lang="en-US" sz="3200" b="1" kern="0" dirty="0">
                <a:latin typeface="Arial" charset="0"/>
                <a:ea typeface="ＭＳ Ｐゴシック" charset="-128"/>
                <a:cs typeface="ＭＳ Ｐゴシック" charset="-128"/>
              </a:rPr>
              <a:t>Angle</a:t>
            </a:r>
          </a:p>
        </p:txBody>
      </p:sp>
      <p:pic>
        <p:nvPicPr>
          <p:cNvPr id="36866" name="Picture 2" descr="The Physics of Polarizing Filt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197849"/>
            <a:ext cx="3200400" cy="1802072"/>
          </a:xfrm>
          <a:prstGeom prst="rect">
            <a:avLst/>
          </a:prstGeom>
          <a:noFill/>
          <a:extLst>
            <a:ext uri="{909E8E84-426E-40DD-AFC4-6F175D3DCCD1}">
              <a14:hiddenFill xmlns:a14="http://schemas.microsoft.com/office/drawing/2010/main">
                <a:solidFill>
                  <a:srgbClr val="FFFFFF"/>
                </a:solidFill>
              </a14:hiddenFill>
            </a:ext>
          </a:extLst>
        </p:spPr>
      </p:pic>
      <p:pic>
        <p:nvPicPr>
          <p:cNvPr id="368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0136" y="3886200"/>
            <a:ext cx="4181475" cy="2218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69" name="Picture 5" descr="A diagram shows polarization due to reflection in air-glass interface at Brewster's angle condition. Unpolarized light enters a boundary where some of the light is refracted and some is reflected. In other cases, light is polarized. When the light reflects, the diagrams shows it is completely polarized, while it is partially polarized when it refrac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886200"/>
            <a:ext cx="5324816" cy="2209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05400" y="1190921"/>
            <a:ext cx="3491897" cy="2327931"/>
          </a:xfrm>
          <a:prstGeom prst="rect">
            <a:avLst/>
          </a:prstGeom>
        </p:spPr>
      </p:pic>
      <p:sp>
        <p:nvSpPr>
          <p:cNvPr id="9" name="TextBox 4"/>
          <p:cNvSpPr txBox="1">
            <a:spLocks noChangeArrowheads="1"/>
          </p:cNvSpPr>
          <p:nvPr/>
        </p:nvSpPr>
        <p:spPr bwMode="auto">
          <a:xfrm>
            <a:off x="6248400" y="3518852"/>
            <a:ext cx="136494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dirty="0" smtClean="0"/>
              <a:t>With Polarizer</a:t>
            </a:r>
            <a:endParaRPr lang="en-US" altLang="en-US" sz="1400" dirty="0"/>
          </a:p>
        </p:txBody>
      </p:sp>
    </p:spTree>
    <p:extLst>
      <p:ext uri="{BB962C8B-B14F-4D97-AF65-F5344CB8AC3E}">
        <p14:creationId xmlns:p14="http://schemas.microsoft.com/office/powerpoint/2010/main" val="154000971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612775" y="533400"/>
            <a:ext cx="8226425" cy="685800"/>
          </a:xfrm>
          <a:prstGeom prst="rect">
            <a:avLst/>
          </a:prstGeom>
          <a:noFill/>
          <a:ln w="9525">
            <a:noFill/>
            <a:miter lim="800000"/>
            <a:headEnd/>
            <a:tailEnd/>
          </a:ln>
        </p:spPr>
        <p:txBody>
          <a:bodyPr anchor="ctr"/>
          <a:lstStyle/>
          <a:p>
            <a:pPr algn="ctr" eaLnBrk="1" hangingPunct="1">
              <a:defRPr/>
            </a:pPr>
            <a:r>
              <a:rPr lang="en-US" sz="3200" b="1" kern="0" dirty="0" err="1">
                <a:latin typeface="Arial" charset="0"/>
                <a:ea typeface="ＭＳ Ｐゴシック" charset="-128"/>
                <a:cs typeface="ＭＳ Ｐゴシック" charset="-128"/>
              </a:rPr>
              <a:t>Poynting</a:t>
            </a:r>
            <a:r>
              <a:rPr lang="en-US" sz="3200" b="1" kern="0" dirty="0">
                <a:latin typeface="Arial" charset="0"/>
                <a:ea typeface="ＭＳ Ｐゴシック" charset="-128"/>
                <a:cs typeface="ＭＳ Ｐゴシック" charset="-128"/>
              </a:rPr>
              <a:t> Vector</a:t>
            </a:r>
          </a:p>
        </p:txBody>
      </p:sp>
      <p:sp>
        <p:nvSpPr>
          <p:cNvPr id="36867" name="Rectangle 5"/>
          <p:cNvSpPr>
            <a:spLocks noChangeArrowheads="1"/>
          </p:cNvSpPr>
          <p:nvPr/>
        </p:nvSpPr>
        <p:spPr bwMode="auto">
          <a:xfrm>
            <a:off x="519113" y="1166813"/>
            <a:ext cx="83058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dirty="0"/>
              <a:t>In </a:t>
            </a:r>
            <a:r>
              <a:rPr lang="en-US" altLang="en-US" sz="1600" dirty="0">
                <a:hlinkClick r:id="rId2" tooltip="Physics"/>
              </a:rPr>
              <a:t>physics</a:t>
            </a:r>
            <a:r>
              <a:rPr lang="en-US" altLang="en-US" sz="1600" dirty="0"/>
              <a:t>, the </a:t>
            </a:r>
            <a:r>
              <a:rPr lang="en-US" altLang="en-US" sz="1600" b="1" dirty="0" err="1"/>
              <a:t>Poynting</a:t>
            </a:r>
            <a:r>
              <a:rPr lang="en-US" altLang="en-US" sz="1600" b="1" dirty="0"/>
              <a:t> vector</a:t>
            </a:r>
            <a:r>
              <a:rPr lang="en-US" altLang="en-US" sz="1600" dirty="0"/>
              <a:t> represents the directional </a:t>
            </a:r>
            <a:r>
              <a:rPr lang="en-US" altLang="en-US" sz="1600" dirty="0">
                <a:hlinkClick r:id="rId3" tooltip="Energy flux"/>
              </a:rPr>
              <a:t>energy flux</a:t>
            </a:r>
            <a:r>
              <a:rPr lang="en-US" altLang="en-US" sz="1600" dirty="0"/>
              <a:t> density (the rate of energy transfer per unit area, in </a:t>
            </a:r>
            <a:r>
              <a:rPr lang="en-US" altLang="en-US" sz="1600" dirty="0">
                <a:hlinkClick r:id="rId4" tooltip="Watt"/>
              </a:rPr>
              <a:t>Watts</a:t>
            </a:r>
            <a:r>
              <a:rPr lang="en-US" altLang="en-US" sz="1600" dirty="0"/>
              <a:t> per square </a:t>
            </a:r>
            <a:r>
              <a:rPr lang="en-US" altLang="en-US" sz="1600" dirty="0" err="1">
                <a:hlinkClick r:id="rId5" tooltip="Metre"/>
              </a:rPr>
              <a:t>metre</a:t>
            </a:r>
            <a:r>
              <a:rPr lang="en-US" altLang="en-US" sz="1600" dirty="0"/>
              <a:t>, W·m</a:t>
            </a:r>
            <a:r>
              <a:rPr lang="en-US" altLang="en-US" sz="1600" baseline="30000" dirty="0"/>
              <a:t>−2</a:t>
            </a:r>
            <a:r>
              <a:rPr lang="en-US" altLang="en-US" sz="1600" dirty="0"/>
              <a:t>) of an </a:t>
            </a:r>
            <a:r>
              <a:rPr lang="en-US" altLang="en-US" sz="1600" dirty="0">
                <a:hlinkClick r:id="rId6" tooltip="Electromagnetic field"/>
              </a:rPr>
              <a:t>electromagnetic field</a:t>
            </a:r>
            <a:r>
              <a:rPr lang="en-US" altLang="en-US" sz="1600" dirty="0"/>
              <a:t>. It is named after its inventor </a:t>
            </a:r>
            <a:r>
              <a:rPr lang="en-US" altLang="en-US" sz="1600" dirty="0">
                <a:hlinkClick r:id="rId7" tooltip="John Henry Poynting"/>
              </a:rPr>
              <a:t>John Henry </a:t>
            </a:r>
            <a:r>
              <a:rPr lang="en-US" altLang="en-US" sz="1600" dirty="0" err="1">
                <a:hlinkClick r:id="rId7" tooltip="John Henry Poynting"/>
              </a:rPr>
              <a:t>Poynting</a:t>
            </a:r>
            <a:r>
              <a:rPr lang="en-US" altLang="en-US" sz="1600" dirty="0"/>
              <a:t>. </a:t>
            </a:r>
            <a:r>
              <a:rPr lang="en-US" altLang="en-US" sz="1600" dirty="0">
                <a:hlinkClick r:id="rId8" tooltip="Oliver Heaviside"/>
              </a:rPr>
              <a:t>Oliver Heaviside</a:t>
            </a:r>
            <a:r>
              <a:rPr lang="en-US" altLang="en-US" sz="1600" dirty="0"/>
              <a:t> and </a:t>
            </a:r>
            <a:r>
              <a:rPr lang="en-US" altLang="en-US" sz="1600" dirty="0">
                <a:hlinkClick r:id="rId9" tooltip="Nikolay Umov"/>
              </a:rPr>
              <a:t>Nikolay </a:t>
            </a:r>
            <a:r>
              <a:rPr lang="en-US" altLang="en-US" sz="1600" dirty="0" err="1">
                <a:hlinkClick r:id="rId9" tooltip="Nikolay Umov"/>
              </a:rPr>
              <a:t>Umov</a:t>
            </a:r>
            <a:r>
              <a:rPr lang="en-US" altLang="en-US" sz="1600" dirty="0"/>
              <a:t> independently co-invented the </a:t>
            </a:r>
            <a:r>
              <a:rPr lang="en-US" altLang="en-US" sz="1600" dirty="0" err="1"/>
              <a:t>Poynting</a:t>
            </a:r>
            <a:r>
              <a:rPr lang="en-US" altLang="en-US" sz="1600" dirty="0"/>
              <a:t> vector.</a:t>
            </a:r>
          </a:p>
        </p:txBody>
      </p:sp>
      <p:sp>
        <p:nvSpPr>
          <p:cNvPr id="36868" name="TextBox 4"/>
          <p:cNvSpPr txBox="1">
            <a:spLocks noChangeArrowheads="1"/>
          </p:cNvSpPr>
          <p:nvPr/>
        </p:nvSpPr>
        <p:spPr bwMode="auto">
          <a:xfrm>
            <a:off x="228600" y="568325"/>
            <a:ext cx="1676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From Wikipedia</a:t>
            </a:r>
          </a:p>
        </p:txBody>
      </p:sp>
      <p:pic>
        <p:nvPicPr>
          <p:cNvPr id="36869" name="Picture 6" descr="\mathbf{S} = \mathbf{E}\times\mathbf{H},"/>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67000" y="2819400"/>
            <a:ext cx="1219200"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0" name="Rectangle 6"/>
          <p:cNvSpPr>
            <a:spLocks noChangeArrowheads="1"/>
          </p:cNvSpPr>
          <p:nvPr/>
        </p:nvSpPr>
        <p:spPr bwMode="auto">
          <a:xfrm>
            <a:off x="573088" y="2362200"/>
            <a:ext cx="8305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dirty="0"/>
              <a:t>In </a:t>
            </a:r>
            <a:r>
              <a:rPr lang="en-US" altLang="en-US" sz="1600" dirty="0" err="1"/>
              <a:t>Poynting's</a:t>
            </a:r>
            <a:r>
              <a:rPr lang="en-US" altLang="en-US" sz="1600" dirty="0"/>
              <a:t> original paper and in many textbooks, it is usually denoted by </a:t>
            </a:r>
            <a:r>
              <a:rPr lang="en-US" altLang="en-US" sz="1600" b="1" dirty="0"/>
              <a:t>S</a:t>
            </a:r>
            <a:r>
              <a:rPr lang="en-US" altLang="en-US" sz="1600" dirty="0"/>
              <a:t> or </a:t>
            </a:r>
            <a:r>
              <a:rPr lang="en-US" altLang="en-US" sz="1600" b="1" dirty="0"/>
              <a:t>N</a:t>
            </a:r>
            <a:r>
              <a:rPr lang="en-US" altLang="en-US" sz="1600" dirty="0"/>
              <a:t>, and defined as:</a:t>
            </a:r>
            <a:r>
              <a:rPr lang="en-US" altLang="en-US" sz="1600" baseline="30000" dirty="0">
                <a:hlinkClick r:id="rId11"/>
              </a:rPr>
              <a:t>[1]</a:t>
            </a:r>
            <a:r>
              <a:rPr lang="en-US" altLang="en-US" sz="1600" baseline="30000" dirty="0">
                <a:hlinkClick r:id="rId12"/>
              </a:rPr>
              <a:t>[2]</a:t>
            </a:r>
            <a:endParaRPr lang="en-US" altLang="en-US" sz="1600" dirty="0"/>
          </a:p>
        </p:txBody>
      </p:sp>
      <p:sp>
        <p:nvSpPr>
          <p:cNvPr id="36871" name="Rectangle 9"/>
          <p:cNvSpPr>
            <a:spLocks noChangeArrowheads="1"/>
          </p:cNvSpPr>
          <p:nvPr/>
        </p:nvSpPr>
        <p:spPr bwMode="auto">
          <a:xfrm>
            <a:off x="612775" y="3105150"/>
            <a:ext cx="79978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For time-periodic </a:t>
            </a:r>
            <a:r>
              <a:rPr lang="en-US" altLang="en-US" sz="1600">
                <a:hlinkClick r:id="rId13" tooltip="Sinusoidal"/>
              </a:rPr>
              <a:t>sinusoidal</a:t>
            </a:r>
            <a:r>
              <a:rPr lang="en-US" altLang="en-US" sz="1600"/>
              <a:t> electromagnetic fields, the </a:t>
            </a:r>
            <a:r>
              <a:rPr lang="en-US" altLang="en-US" sz="1600">
                <a:hlinkClick r:id="rId14" tooltip="Average"/>
              </a:rPr>
              <a:t>average</a:t>
            </a:r>
            <a:r>
              <a:rPr lang="en-US" altLang="en-US" sz="1600"/>
              <a:t> power flow per unit time is often more useful, and can be found by treating the electric and magnetic fields as </a:t>
            </a:r>
            <a:r>
              <a:rPr lang="en-US" altLang="en-US" sz="1600">
                <a:hlinkClick r:id="rId15" tooltip="Complex number"/>
              </a:rPr>
              <a:t>complex</a:t>
            </a:r>
            <a:r>
              <a:rPr lang="en-US" altLang="en-US" sz="1600"/>
              <a:t> vectors as follows (star * denotes the </a:t>
            </a:r>
            <a:r>
              <a:rPr lang="en-US" altLang="en-US" sz="1600">
                <a:hlinkClick r:id="rId16" tooltip="Complex conjugate"/>
              </a:rPr>
              <a:t>complex conjugate</a:t>
            </a:r>
            <a:r>
              <a:rPr lang="en-US" altLang="en-US" sz="1600"/>
              <a:t>):</a:t>
            </a:r>
          </a:p>
        </p:txBody>
      </p:sp>
      <p:pic>
        <p:nvPicPr>
          <p:cNvPr id="36872" name="Picture 8" descr="\begin{align}\mathbf{S} &amp; = \mathbf{E} \times \mathbf{H}\\&#10; &amp; = \mathrm{Re}\left(\mathbf{\widetilde E}\right) \times \mathrm{Re}\left(\mathbf{\widetilde H} \right)\\&#10; &amp; = \mathrm{Re}\left(\mathbf{E_c} e^{j\omega t}\right) \times \mathrm{Re}\left(\mathbf{H_c} e^{j\omega t}\right)\\&#10; &amp; = \frac{1}{2}\left(\mathbf{E_c} e^{j\omega t} + \mathbf{E_c}^* e^{-j\omega t}\right) \times \frac{1}{2}\left(\mathbf{H_c} e^{j\omega t} + \mathbf{H_c}^* e^{-j\omega t}\right)\\&#10; &amp; = \frac{1}{4}\left(\mathbf{E_c} \times \mathbf{H_c}^* + \mathbf{E_c}^* \times \mathbf{H_c} + \mathbf{E_c} \times \mathbf{H_c} e^{2j\omega t} + \mathbf{E_c}^* \times \mathbf{H_c}^* e^{-2j\omega t}\right)\\&#10; &amp; = \frac{1}{4}\left(\mathbf{E_c} \times \mathbf{H_c}^* + \left(\mathbf{E_c} \times \mathbf{H_c}^*\right)^* + \mathbf{E_c} \times \mathbf{H_c} e^{2j\omega t} + \left(\mathbf{E_c} \times \mathbf{H_c} e^{2j\omega t}\right)^*\right)\\&#10; &amp; = \frac{1}{2}\mathrm{Re}\left(\mathbf{E_c} \times \mathbf{H_c}^*\right) + \frac{1}{2}\mathrm{Re}\left(\mathbf{E_c} \times \mathbf{H_c} e^{2j\omega t}\right)&#10;\end{align}"/>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286000" y="4038600"/>
            <a:ext cx="4419600"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612775" y="533400"/>
            <a:ext cx="8226425" cy="685800"/>
          </a:xfrm>
          <a:prstGeom prst="rect">
            <a:avLst/>
          </a:prstGeom>
          <a:noFill/>
          <a:ln w="9525">
            <a:noFill/>
            <a:miter lim="800000"/>
            <a:headEnd/>
            <a:tailEnd/>
          </a:ln>
        </p:spPr>
        <p:txBody>
          <a:bodyPr anchor="ctr"/>
          <a:lstStyle/>
          <a:p>
            <a:pPr algn="ctr" eaLnBrk="1" hangingPunct="1">
              <a:defRPr/>
            </a:pPr>
            <a:r>
              <a:rPr lang="en-US" sz="3200" b="1" kern="0" dirty="0" smtClean="0">
                <a:latin typeface="Arial" charset="0"/>
                <a:ea typeface="ＭＳ Ｐゴシック" charset="-128"/>
                <a:cs typeface="ＭＳ Ｐゴシック" charset="-128"/>
              </a:rPr>
              <a:t>Time-Averaged </a:t>
            </a:r>
            <a:r>
              <a:rPr lang="en-US" sz="3200" b="1" kern="0" dirty="0" err="1" smtClean="0">
                <a:latin typeface="Arial" charset="0"/>
                <a:ea typeface="ＭＳ Ｐゴシック" charset="-128"/>
                <a:cs typeface="ＭＳ Ｐゴシック" charset="-128"/>
              </a:rPr>
              <a:t>Poynting</a:t>
            </a:r>
            <a:r>
              <a:rPr lang="en-US" sz="3200" b="1" kern="0" dirty="0" smtClean="0">
                <a:latin typeface="Arial" charset="0"/>
                <a:ea typeface="ＭＳ Ｐゴシック" charset="-128"/>
                <a:cs typeface="ＭＳ Ｐゴシック" charset="-128"/>
              </a:rPr>
              <a:t> </a:t>
            </a:r>
            <a:r>
              <a:rPr lang="en-US" sz="3200" b="1" kern="0" dirty="0">
                <a:latin typeface="Arial" charset="0"/>
                <a:ea typeface="ＭＳ Ｐゴシック" charset="-128"/>
                <a:cs typeface="ＭＳ Ｐゴシック" charset="-128"/>
              </a:rPr>
              <a:t>Vector</a:t>
            </a:r>
          </a:p>
        </p:txBody>
      </p:sp>
      <p:sp>
        <p:nvSpPr>
          <p:cNvPr id="37891" name="TextBox 4"/>
          <p:cNvSpPr txBox="1">
            <a:spLocks noChangeArrowheads="1"/>
          </p:cNvSpPr>
          <p:nvPr/>
        </p:nvSpPr>
        <p:spPr bwMode="auto">
          <a:xfrm>
            <a:off x="228600" y="568325"/>
            <a:ext cx="1676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From Wikipedia</a:t>
            </a:r>
          </a:p>
        </p:txBody>
      </p:sp>
      <p:pic>
        <p:nvPicPr>
          <p:cNvPr id="37892" name="Picture 10" descr="\langle\mathbf{S}\rangle = \frac{1}{2}\mathrm{Re}\left(\mathbf{E_c} \times \mathbf{H_c}^*\right)&#10;=\frac{1}{2}\mathrm{Re}\left(\left[\mathbf{E_c}e^{j\omega t}\right] \times \left[\mathbf{H_c}^* e^{-j\omega t}\right]\right)&#10;=\frac{1}{2}\mathrm{Re}\left(\mathbf{\widetilde E} \times \mathbf{\widetilde H}^*\righ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600200"/>
            <a:ext cx="581025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1621" y="2057400"/>
            <a:ext cx="6553200" cy="3968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460375" y="381000"/>
            <a:ext cx="8226425" cy="685800"/>
          </a:xfrm>
          <a:prstGeom prst="rect">
            <a:avLst/>
          </a:prstGeom>
          <a:noFill/>
          <a:ln w="9525">
            <a:noFill/>
            <a:miter lim="800000"/>
            <a:headEnd/>
            <a:tailEnd/>
          </a:ln>
        </p:spPr>
        <p:txBody>
          <a:bodyPr anchor="ctr"/>
          <a:lstStyle/>
          <a:p>
            <a:pPr algn="ctr" eaLnBrk="1" hangingPunct="1">
              <a:defRPr/>
            </a:pPr>
            <a:r>
              <a:rPr lang="en-US" sz="3200" b="1" kern="0" dirty="0">
                <a:latin typeface="Arial" charset="0"/>
                <a:ea typeface="ＭＳ Ｐゴシック" charset="-128"/>
                <a:cs typeface="ＭＳ Ｐゴシック" charset="-128"/>
              </a:rPr>
              <a:t>Definitions and Units</a:t>
            </a:r>
          </a:p>
        </p:txBody>
      </p:sp>
      <p:graphicFrame>
        <p:nvGraphicFramePr>
          <p:cNvPr id="7" name="Table 6"/>
          <p:cNvGraphicFramePr>
            <a:graphicFrameLocks noGrp="1"/>
          </p:cNvGraphicFramePr>
          <p:nvPr/>
        </p:nvGraphicFramePr>
        <p:xfrm>
          <a:off x="152400" y="1219200"/>
          <a:ext cx="8915400" cy="4876803"/>
        </p:xfrm>
        <a:graphic>
          <a:graphicData uri="http://schemas.openxmlformats.org/drawingml/2006/table">
            <a:tbl>
              <a:tblPr/>
              <a:tblGrid>
                <a:gridCol w="914400">
                  <a:extLst>
                    <a:ext uri="{9D8B030D-6E8A-4147-A177-3AD203B41FA5}">
                      <a16:colId xmlns:a16="http://schemas.microsoft.com/office/drawing/2014/main" val="20000"/>
                    </a:ext>
                  </a:extLst>
                </a:gridCol>
                <a:gridCol w="6096000">
                  <a:extLst>
                    <a:ext uri="{9D8B030D-6E8A-4147-A177-3AD203B41FA5}">
                      <a16:colId xmlns:a16="http://schemas.microsoft.com/office/drawing/2014/main" val="20001"/>
                    </a:ext>
                  </a:extLst>
                </a:gridCol>
                <a:gridCol w="1905000">
                  <a:extLst>
                    <a:ext uri="{9D8B030D-6E8A-4147-A177-3AD203B41FA5}">
                      <a16:colId xmlns:a16="http://schemas.microsoft.com/office/drawing/2014/main" val="20002"/>
                    </a:ext>
                  </a:extLst>
                </a:gridCol>
              </a:tblGrid>
              <a:tr h="25876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Arial" charset="0"/>
                          <a:ea typeface="ＭＳ Ｐゴシック" pitchFamily="34" charset="-128"/>
                        </a:rPr>
                        <a:t>Symbol</a:t>
                      </a:r>
                    </a:p>
                  </a:txBody>
                  <a:tcPr marL="13730" marR="13730" marT="6865" marB="6865"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Arial" charset="0"/>
                          <a:ea typeface="ＭＳ Ｐゴシック" pitchFamily="34" charset="-128"/>
                        </a:rPr>
                        <a:t>Meaning (first term is the most common)</a:t>
                      </a:r>
                    </a:p>
                  </a:txBody>
                  <a:tcPr marL="13730" marR="13730" marT="6865" marB="6865"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Arial" charset="0"/>
                          <a:ea typeface="ＭＳ Ｐゴシック" pitchFamily="34" charset="-128"/>
                        </a:rPr>
                        <a:t>SI Unit of Measure</a:t>
                      </a:r>
                    </a:p>
                  </a:txBody>
                  <a:tcPr marL="13730" marR="13730" marT="6865" marB="6865"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0"/>
                  </a:ext>
                </a:extLst>
              </a:tr>
              <a:tr h="376238">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Arial" charset="0"/>
                          <a:ea typeface="ＭＳ Ｐゴシック" pitchFamily="34" charset="-128"/>
                        </a:rPr>
                        <a:t> </a:t>
                      </a:r>
                    </a:p>
                  </a:txBody>
                  <a:tcPr marL="13730" marR="13730" marT="6865" marB="6865"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645AD"/>
                          </a:solidFill>
                          <a:effectLst/>
                          <a:latin typeface="Arial" charset="0"/>
                          <a:ea typeface="ＭＳ Ｐゴシック" pitchFamily="34" charset="-128"/>
                          <a:hlinkClick r:id="rId3" action="ppaction://hlinkfile" tooltip="Electric field"/>
                        </a:rPr>
                        <a:t>electric field</a:t>
                      </a:r>
                      <a:r>
                        <a:rPr kumimoji="0" lang="en-US" sz="1100" b="0" i="0" u="none" strike="noStrike" cap="none" normalizeH="0" baseline="0" smtClean="0">
                          <a:ln>
                            <a:noFill/>
                          </a:ln>
                          <a:solidFill>
                            <a:schemeClr val="tx1"/>
                          </a:solidFill>
                          <a:effectLst/>
                          <a:latin typeface="Arial" charset="0"/>
                          <a:ea typeface="ＭＳ Ｐゴシック" pitchFamily="34" charset="-128"/>
                        </a:rPr>
                        <a:t/>
                      </a:r>
                      <a:br>
                        <a:rPr kumimoji="0" lang="en-US" sz="1100" b="0" i="0" u="none" strike="noStrike" cap="none" normalizeH="0" baseline="0" smtClean="0">
                          <a:ln>
                            <a:noFill/>
                          </a:ln>
                          <a:solidFill>
                            <a:schemeClr val="tx1"/>
                          </a:solidFill>
                          <a:effectLst/>
                          <a:latin typeface="Arial" charset="0"/>
                          <a:ea typeface="ＭＳ Ｐゴシック" pitchFamily="34" charset="-128"/>
                        </a:rPr>
                      </a:br>
                      <a:r>
                        <a:rPr kumimoji="0" lang="en-US" sz="1100" b="0" i="0" u="none" strike="noStrike" cap="none" normalizeH="0" baseline="0" smtClean="0">
                          <a:ln>
                            <a:noFill/>
                          </a:ln>
                          <a:solidFill>
                            <a:schemeClr val="tx1"/>
                          </a:solidFill>
                          <a:effectLst/>
                          <a:latin typeface="Arial" charset="0"/>
                          <a:ea typeface="ＭＳ Ｐゴシック" pitchFamily="34" charset="-128"/>
                        </a:rPr>
                        <a:t>also called the electric field intensity</a:t>
                      </a:r>
                    </a:p>
                  </a:txBody>
                  <a:tcPr marL="13730" marR="13730" marT="6865" marB="6865"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D0D0D"/>
                          </a:solidFill>
                          <a:effectLst/>
                          <a:latin typeface="Arial" charset="0"/>
                          <a:ea typeface="ＭＳ Ｐゴシック" pitchFamily="34" charset="-128"/>
                        </a:rPr>
                        <a:t>V/m</a:t>
                      </a:r>
                    </a:p>
                  </a:txBody>
                  <a:tcPr marL="13730" marR="13730" marT="6865" marB="6865"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9F9F9"/>
                    </a:solidFill>
                  </a:tcPr>
                </a:tc>
                <a:extLst>
                  <a:ext uri="{0D108BD9-81ED-4DB2-BD59-A6C34878D82A}">
                    <a16:rowId xmlns:a16="http://schemas.microsoft.com/office/drawing/2014/main" val="10001"/>
                  </a:ext>
                </a:extLst>
              </a:tr>
              <a:tr h="8001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Arial" charset="0"/>
                          <a:ea typeface="ＭＳ Ｐゴシック" pitchFamily="34" charset="-128"/>
                        </a:rPr>
                        <a:t> </a:t>
                      </a:r>
                    </a:p>
                  </a:txBody>
                  <a:tcPr marL="13730" marR="13730" marT="6865" marB="6865"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645AD"/>
                          </a:solidFill>
                          <a:effectLst/>
                          <a:latin typeface="Arial" charset="0"/>
                          <a:ea typeface="ＭＳ Ｐゴシック" pitchFamily="34" charset="-128"/>
                          <a:hlinkClick r:id="rId4" action="ppaction://hlinkfile" tooltip="Magnetic field"/>
                        </a:rPr>
                        <a:t>magnetic field</a:t>
                      </a:r>
                      <a:r>
                        <a:rPr kumimoji="0" lang="en-US" sz="1100" b="0" i="0" u="none" strike="noStrike" cap="none" normalizeH="0" baseline="0" smtClean="0">
                          <a:ln>
                            <a:noFill/>
                          </a:ln>
                          <a:solidFill>
                            <a:schemeClr val="tx1"/>
                          </a:solidFill>
                          <a:effectLst/>
                          <a:latin typeface="Arial" charset="0"/>
                          <a:ea typeface="ＭＳ Ｐゴシック" pitchFamily="34" charset="-128"/>
                        </a:rPr>
                        <a:t/>
                      </a:r>
                      <a:br>
                        <a:rPr kumimoji="0" lang="en-US" sz="1100" b="0" i="0" u="none" strike="noStrike" cap="none" normalizeH="0" baseline="0" smtClean="0">
                          <a:ln>
                            <a:noFill/>
                          </a:ln>
                          <a:solidFill>
                            <a:schemeClr val="tx1"/>
                          </a:solidFill>
                          <a:effectLst/>
                          <a:latin typeface="Arial" charset="0"/>
                          <a:ea typeface="ＭＳ Ｐゴシック" pitchFamily="34" charset="-128"/>
                        </a:rPr>
                      </a:br>
                      <a:r>
                        <a:rPr kumimoji="0" lang="en-US" sz="1100" b="0" i="0" u="none" strike="noStrike" cap="none" normalizeH="0" baseline="0" smtClean="0">
                          <a:ln>
                            <a:noFill/>
                          </a:ln>
                          <a:solidFill>
                            <a:schemeClr val="tx1"/>
                          </a:solidFill>
                          <a:effectLst/>
                          <a:latin typeface="Arial" charset="0"/>
                          <a:ea typeface="ＭＳ Ｐゴシック" pitchFamily="34" charset="-128"/>
                        </a:rPr>
                        <a:t>also called the magnetic induction</a:t>
                      </a:r>
                      <a:br>
                        <a:rPr kumimoji="0" lang="en-US" sz="1100" b="0" i="0" u="none" strike="noStrike" cap="none" normalizeH="0" baseline="0" smtClean="0">
                          <a:ln>
                            <a:noFill/>
                          </a:ln>
                          <a:solidFill>
                            <a:schemeClr val="tx1"/>
                          </a:solidFill>
                          <a:effectLst/>
                          <a:latin typeface="Arial" charset="0"/>
                          <a:ea typeface="ＭＳ Ｐゴシック" pitchFamily="34" charset="-128"/>
                        </a:rPr>
                      </a:br>
                      <a:r>
                        <a:rPr kumimoji="0" lang="en-US" sz="1100" b="0" i="0" u="none" strike="noStrike" cap="none" normalizeH="0" baseline="0" smtClean="0">
                          <a:ln>
                            <a:noFill/>
                          </a:ln>
                          <a:solidFill>
                            <a:schemeClr val="tx1"/>
                          </a:solidFill>
                          <a:effectLst/>
                          <a:latin typeface="Arial" charset="0"/>
                          <a:ea typeface="ＭＳ Ｐゴシック" pitchFamily="34" charset="-128"/>
                        </a:rPr>
                        <a:t>also called the magnetic field density</a:t>
                      </a:r>
                      <a:br>
                        <a:rPr kumimoji="0" lang="en-US" sz="1100" b="0" i="0" u="none" strike="noStrike" cap="none" normalizeH="0" baseline="0" smtClean="0">
                          <a:ln>
                            <a:noFill/>
                          </a:ln>
                          <a:solidFill>
                            <a:schemeClr val="tx1"/>
                          </a:solidFill>
                          <a:effectLst/>
                          <a:latin typeface="Arial" charset="0"/>
                          <a:ea typeface="ＭＳ Ｐゴシック" pitchFamily="34" charset="-128"/>
                        </a:rPr>
                      </a:br>
                      <a:r>
                        <a:rPr kumimoji="0" lang="en-US" sz="1100" b="0" i="0" u="none" strike="noStrike" cap="none" normalizeH="0" baseline="0" smtClean="0">
                          <a:ln>
                            <a:noFill/>
                          </a:ln>
                          <a:solidFill>
                            <a:schemeClr val="tx1"/>
                          </a:solidFill>
                          <a:effectLst/>
                          <a:latin typeface="Arial" charset="0"/>
                          <a:ea typeface="ＭＳ Ｐゴシック" pitchFamily="34" charset="-128"/>
                        </a:rPr>
                        <a:t>also called the magnetic flux density</a:t>
                      </a:r>
                    </a:p>
                  </a:txBody>
                  <a:tcPr marL="13730" marR="13730" marT="6865" marB="6865"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D0D0D"/>
                          </a:solidFill>
                          <a:effectLst/>
                          <a:latin typeface="Arial" charset="0"/>
                          <a:ea typeface="ＭＳ Ｐゴシック" pitchFamily="34" charset="-128"/>
                        </a:rPr>
                        <a:t>T</a:t>
                      </a:r>
                      <a:br>
                        <a:rPr kumimoji="0" lang="en-US" sz="1100" b="0" i="0" u="none" strike="noStrike" cap="none" normalizeH="0" baseline="0" smtClean="0">
                          <a:ln>
                            <a:noFill/>
                          </a:ln>
                          <a:solidFill>
                            <a:srgbClr val="0D0D0D"/>
                          </a:solidFill>
                          <a:effectLst/>
                          <a:latin typeface="Arial" charset="0"/>
                          <a:ea typeface="ＭＳ Ｐゴシック" pitchFamily="34" charset="-128"/>
                        </a:rPr>
                      </a:br>
                      <a:r>
                        <a:rPr kumimoji="0" lang="en-US" sz="1100" b="0" i="0" u="none" strike="noStrike" cap="none" normalizeH="0" baseline="0" smtClean="0">
                          <a:ln>
                            <a:noFill/>
                          </a:ln>
                          <a:solidFill>
                            <a:srgbClr val="0D0D0D"/>
                          </a:solidFill>
                          <a:effectLst/>
                          <a:latin typeface="Arial" charset="0"/>
                          <a:ea typeface="ＭＳ Ｐゴシック" pitchFamily="34" charset="-128"/>
                        </a:rPr>
                        <a:t>Wb/m</a:t>
                      </a:r>
                      <a:r>
                        <a:rPr kumimoji="0" lang="en-US" sz="1100" b="0" i="0" u="none" strike="noStrike" cap="none" normalizeH="0" baseline="30000" smtClean="0">
                          <a:ln>
                            <a:noFill/>
                          </a:ln>
                          <a:solidFill>
                            <a:srgbClr val="0D0D0D"/>
                          </a:solidFill>
                          <a:effectLst/>
                          <a:latin typeface="Arial" charset="0"/>
                          <a:ea typeface="ＭＳ Ｐゴシック" pitchFamily="34" charset="-128"/>
                        </a:rPr>
                        <a:t>2</a:t>
                      </a:r>
                      <a:endParaRPr kumimoji="0" lang="en-US" sz="1100" b="0" i="0" u="none" strike="noStrike" cap="none" normalizeH="0" baseline="0" smtClean="0">
                        <a:ln>
                          <a:noFill/>
                        </a:ln>
                        <a:solidFill>
                          <a:srgbClr val="0D0D0D"/>
                        </a:solidFill>
                        <a:effectLst/>
                        <a:latin typeface="Arial" charset="0"/>
                        <a:ea typeface="ＭＳ Ｐゴシック" pitchFamily="34" charset="-128"/>
                      </a:endParaRPr>
                    </a:p>
                  </a:txBody>
                  <a:tcPr marL="13730" marR="13730" marT="6865" marB="6865"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9F9F9"/>
                    </a:solidFill>
                  </a:tcPr>
                </a:tc>
                <a:extLst>
                  <a:ext uri="{0D108BD9-81ED-4DB2-BD59-A6C34878D82A}">
                    <a16:rowId xmlns:a16="http://schemas.microsoft.com/office/drawing/2014/main" val="10002"/>
                  </a:ext>
                </a:extLst>
              </a:tr>
              <a:tr h="56832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Arial" charset="0"/>
                          <a:ea typeface="ＭＳ Ｐゴシック" pitchFamily="34" charset="-128"/>
                        </a:rPr>
                        <a:t> </a:t>
                      </a:r>
                    </a:p>
                  </a:txBody>
                  <a:tcPr marL="13730" marR="13730" marT="6865" marB="6865"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645AD"/>
                          </a:solidFill>
                          <a:effectLst/>
                          <a:latin typeface="Arial" charset="0"/>
                          <a:ea typeface="ＭＳ Ｐゴシック" pitchFamily="34" charset="-128"/>
                          <a:hlinkClick r:id="rId5" action="ppaction://hlinkfile" tooltip="Electric displacement field"/>
                        </a:rPr>
                        <a:t>electric displacement field</a:t>
                      </a:r>
                      <a:r>
                        <a:rPr kumimoji="0" lang="en-US" sz="1100" b="0" i="0" u="none" strike="noStrike" cap="none" normalizeH="0" baseline="0" smtClean="0">
                          <a:ln>
                            <a:noFill/>
                          </a:ln>
                          <a:solidFill>
                            <a:schemeClr val="tx1"/>
                          </a:solidFill>
                          <a:effectLst/>
                          <a:latin typeface="Arial" charset="0"/>
                          <a:ea typeface="ＭＳ Ｐゴシック" pitchFamily="34" charset="-128"/>
                        </a:rPr>
                        <a:t/>
                      </a:r>
                      <a:br>
                        <a:rPr kumimoji="0" lang="en-US" sz="1100" b="0" i="0" u="none" strike="noStrike" cap="none" normalizeH="0" baseline="0" smtClean="0">
                          <a:ln>
                            <a:noFill/>
                          </a:ln>
                          <a:solidFill>
                            <a:schemeClr val="tx1"/>
                          </a:solidFill>
                          <a:effectLst/>
                          <a:latin typeface="Arial" charset="0"/>
                          <a:ea typeface="ＭＳ Ｐゴシック" pitchFamily="34" charset="-128"/>
                        </a:rPr>
                      </a:br>
                      <a:r>
                        <a:rPr kumimoji="0" lang="en-US" sz="1100" b="0" i="0" u="none" strike="noStrike" cap="none" normalizeH="0" baseline="0" smtClean="0">
                          <a:ln>
                            <a:noFill/>
                          </a:ln>
                          <a:solidFill>
                            <a:schemeClr val="tx1"/>
                          </a:solidFill>
                          <a:effectLst/>
                          <a:latin typeface="Arial" charset="0"/>
                          <a:ea typeface="ＭＳ Ｐゴシック" pitchFamily="34" charset="-128"/>
                        </a:rPr>
                        <a:t>also called the electric induction</a:t>
                      </a:r>
                      <a:br>
                        <a:rPr kumimoji="0" lang="en-US" sz="1100" b="0" i="0" u="none" strike="noStrike" cap="none" normalizeH="0" baseline="0" smtClean="0">
                          <a:ln>
                            <a:noFill/>
                          </a:ln>
                          <a:solidFill>
                            <a:schemeClr val="tx1"/>
                          </a:solidFill>
                          <a:effectLst/>
                          <a:latin typeface="Arial" charset="0"/>
                          <a:ea typeface="ＭＳ Ｐゴシック" pitchFamily="34" charset="-128"/>
                        </a:rPr>
                      </a:br>
                      <a:r>
                        <a:rPr kumimoji="0" lang="en-US" sz="1100" b="0" i="0" u="none" strike="noStrike" cap="none" normalizeH="0" baseline="0" smtClean="0">
                          <a:ln>
                            <a:noFill/>
                          </a:ln>
                          <a:solidFill>
                            <a:schemeClr val="tx1"/>
                          </a:solidFill>
                          <a:effectLst/>
                          <a:latin typeface="Arial" charset="0"/>
                          <a:ea typeface="ＭＳ Ｐゴシック" pitchFamily="34" charset="-128"/>
                        </a:rPr>
                        <a:t>also called the electric flux density</a:t>
                      </a:r>
                    </a:p>
                  </a:txBody>
                  <a:tcPr marL="13730" marR="13730" marT="6865" marB="6865"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D0D0D"/>
                          </a:solidFill>
                          <a:effectLst/>
                          <a:latin typeface="Arial" charset="0"/>
                          <a:ea typeface="ＭＳ Ｐゴシック" pitchFamily="34" charset="-128"/>
                        </a:rPr>
                        <a:t>C/m</a:t>
                      </a:r>
                      <a:r>
                        <a:rPr kumimoji="0" lang="en-US" sz="1100" b="0" i="0" u="none" strike="noStrike" cap="none" normalizeH="0" baseline="30000" smtClean="0">
                          <a:ln>
                            <a:noFill/>
                          </a:ln>
                          <a:solidFill>
                            <a:srgbClr val="0D0D0D"/>
                          </a:solidFill>
                          <a:effectLst/>
                          <a:latin typeface="Arial" charset="0"/>
                          <a:ea typeface="ＭＳ Ｐゴシック" pitchFamily="34" charset="-128"/>
                        </a:rPr>
                        <a:t>2</a:t>
                      </a:r>
                      <a:endParaRPr kumimoji="0" lang="en-US" sz="1100" b="0" i="0" u="none" strike="noStrike" cap="none" normalizeH="0" baseline="0" smtClean="0">
                        <a:ln>
                          <a:noFill/>
                        </a:ln>
                        <a:solidFill>
                          <a:srgbClr val="0D0D0D"/>
                        </a:solidFill>
                        <a:effectLst/>
                        <a:latin typeface="Arial" charset="0"/>
                        <a:ea typeface="ＭＳ Ｐゴシック" pitchFamily="34" charset="-128"/>
                      </a:endParaRPr>
                    </a:p>
                  </a:txBody>
                  <a:tcPr marL="13730" marR="13730" marT="6865" marB="6865"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9F9F9"/>
                    </a:solidFill>
                  </a:tcPr>
                </a:tc>
                <a:extLst>
                  <a:ext uri="{0D108BD9-81ED-4DB2-BD59-A6C34878D82A}">
                    <a16:rowId xmlns:a16="http://schemas.microsoft.com/office/drawing/2014/main" val="10003"/>
                  </a:ext>
                </a:extLst>
              </a:tr>
              <a:tr h="731838">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Arial" charset="0"/>
                          <a:ea typeface="ＭＳ Ｐゴシック" pitchFamily="34" charset="-128"/>
                        </a:rPr>
                        <a:t> </a:t>
                      </a:r>
                    </a:p>
                  </a:txBody>
                  <a:tcPr marL="13730" marR="13730" marT="6865" marB="6865"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645AD"/>
                          </a:solidFill>
                          <a:effectLst/>
                          <a:latin typeface="Arial" charset="0"/>
                          <a:ea typeface="ＭＳ Ｐゴシック" pitchFamily="34" charset="-128"/>
                          <a:hlinkClick r:id="rId4" action="ppaction://hlinkfile" tooltip="Magnetic field"/>
                        </a:rPr>
                        <a:t>magnetizing field</a:t>
                      </a:r>
                      <a:r>
                        <a:rPr kumimoji="0" lang="en-US" sz="1100" b="0" i="0" u="none" strike="noStrike" cap="none" normalizeH="0" baseline="0" smtClean="0">
                          <a:ln>
                            <a:noFill/>
                          </a:ln>
                          <a:solidFill>
                            <a:schemeClr val="tx1"/>
                          </a:solidFill>
                          <a:effectLst/>
                          <a:latin typeface="Arial" charset="0"/>
                          <a:ea typeface="ＭＳ Ｐゴシック" pitchFamily="34" charset="-128"/>
                        </a:rPr>
                        <a:t/>
                      </a:r>
                      <a:br>
                        <a:rPr kumimoji="0" lang="en-US" sz="1100" b="0" i="0" u="none" strike="noStrike" cap="none" normalizeH="0" baseline="0" smtClean="0">
                          <a:ln>
                            <a:noFill/>
                          </a:ln>
                          <a:solidFill>
                            <a:schemeClr val="tx1"/>
                          </a:solidFill>
                          <a:effectLst/>
                          <a:latin typeface="Arial" charset="0"/>
                          <a:ea typeface="ＭＳ Ｐゴシック" pitchFamily="34" charset="-128"/>
                        </a:rPr>
                      </a:br>
                      <a:r>
                        <a:rPr kumimoji="0" lang="en-US" sz="1100" b="0" i="0" u="none" strike="noStrike" cap="none" normalizeH="0" baseline="0" smtClean="0">
                          <a:ln>
                            <a:noFill/>
                          </a:ln>
                          <a:solidFill>
                            <a:schemeClr val="tx1"/>
                          </a:solidFill>
                          <a:effectLst/>
                          <a:latin typeface="Arial" charset="0"/>
                          <a:ea typeface="ＭＳ Ｐゴシック" pitchFamily="34" charset="-128"/>
                        </a:rPr>
                        <a:t>also called auxiliary magnetic field</a:t>
                      </a:r>
                      <a:br>
                        <a:rPr kumimoji="0" lang="en-US" sz="1100" b="0" i="0" u="none" strike="noStrike" cap="none" normalizeH="0" baseline="0" smtClean="0">
                          <a:ln>
                            <a:noFill/>
                          </a:ln>
                          <a:solidFill>
                            <a:schemeClr val="tx1"/>
                          </a:solidFill>
                          <a:effectLst/>
                          <a:latin typeface="Arial" charset="0"/>
                          <a:ea typeface="ＭＳ Ｐゴシック" pitchFamily="34" charset="-128"/>
                        </a:rPr>
                      </a:br>
                      <a:r>
                        <a:rPr kumimoji="0" lang="en-US" sz="1100" b="0" i="0" u="none" strike="noStrike" cap="none" normalizeH="0" baseline="0" smtClean="0">
                          <a:ln>
                            <a:noFill/>
                          </a:ln>
                          <a:solidFill>
                            <a:schemeClr val="tx1"/>
                          </a:solidFill>
                          <a:effectLst/>
                          <a:latin typeface="Arial" charset="0"/>
                          <a:ea typeface="ＭＳ Ｐゴシック" pitchFamily="34" charset="-128"/>
                        </a:rPr>
                        <a:t>also called magnetic field intensity</a:t>
                      </a:r>
                      <a:br>
                        <a:rPr kumimoji="0" lang="en-US" sz="1100" b="0" i="0" u="none" strike="noStrike" cap="none" normalizeH="0" baseline="0" smtClean="0">
                          <a:ln>
                            <a:noFill/>
                          </a:ln>
                          <a:solidFill>
                            <a:schemeClr val="tx1"/>
                          </a:solidFill>
                          <a:effectLst/>
                          <a:latin typeface="Arial" charset="0"/>
                          <a:ea typeface="ＭＳ Ｐゴシック" pitchFamily="34" charset="-128"/>
                        </a:rPr>
                      </a:br>
                      <a:r>
                        <a:rPr kumimoji="0" lang="en-US" sz="1100" b="0" i="0" u="none" strike="noStrike" cap="none" normalizeH="0" baseline="0" smtClean="0">
                          <a:ln>
                            <a:noFill/>
                          </a:ln>
                          <a:solidFill>
                            <a:schemeClr val="tx1"/>
                          </a:solidFill>
                          <a:effectLst/>
                          <a:latin typeface="Arial" charset="0"/>
                          <a:ea typeface="ＭＳ Ｐゴシック" pitchFamily="34" charset="-128"/>
                        </a:rPr>
                        <a:t>also called magnetic field</a:t>
                      </a:r>
                    </a:p>
                  </a:txBody>
                  <a:tcPr marL="13730" marR="13730" marT="6865" marB="6865"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D0D0D"/>
                          </a:solidFill>
                          <a:effectLst/>
                          <a:latin typeface="Arial" charset="0"/>
                          <a:ea typeface="ＭＳ Ｐゴシック" pitchFamily="34" charset="-128"/>
                        </a:rPr>
                        <a:t>A/m</a:t>
                      </a:r>
                    </a:p>
                  </a:txBody>
                  <a:tcPr marL="13730" marR="13730" marT="6865" marB="6865"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9F9F9"/>
                    </a:solidFill>
                  </a:tcPr>
                </a:tc>
                <a:extLst>
                  <a:ext uri="{0D108BD9-81ED-4DB2-BD59-A6C34878D82A}">
                    <a16:rowId xmlns:a16="http://schemas.microsoft.com/office/drawing/2014/main" val="10004"/>
                  </a:ext>
                </a:extLst>
              </a:tr>
              <a:tr h="41275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Arial" charset="0"/>
                          <a:ea typeface="ＭＳ Ｐゴシック" pitchFamily="34" charset="-128"/>
                        </a:rPr>
                        <a:t> </a:t>
                      </a:r>
                    </a:p>
                  </a:txBody>
                  <a:tcPr marL="13730" marR="13730" marT="6865" marB="6865"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645AD"/>
                          </a:solidFill>
                          <a:effectLst/>
                          <a:latin typeface="Arial" charset="0"/>
                          <a:ea typeface="ＭＳ Ｐゴシック" pitchFamily="34" charset="-128"/>
                          <a:hlinkClick r:id="rId6" action="ppaction://hlinkfile" tooltip="Permittivity of free space"/>
                        </a:rPr>
                        <a:t>permittivity of free space</a:t>
                      </a:r>
                      <a:r>
                        <a:rPr kumimoji="0" lang="en-US" sz="1100" b="0" i="0" u="none" strike="noStrike" cap="none" normalizeH="0" baseline="0" smtClean="0">
                          <a:ln>
                            <a:noFill/>
                          </a:ln>
                          <a:solidFill>
                            <a:schemeClr val="tx1"/>
                          </a:solidFill>
                          <a:effectLst/>
                          <a:latin typeface="Arial" charset="0"/>
                          <a:ea typeface="ＭＳ Ｐゴシック" pitchFamily="34" charset="-128"/>
                        </a:rPr>
                        <a:t>, also called the </a:t>
                      </a:r>
                      <a:r>
                        <a:rPr kumimoji="0" lang="en-US" sz="1100" b="0" i="0" u="none" strike="noStrike" cap="none" normalizeH="0" baseline="0" smtClean="0">
                          <a:ln>
                            <a:noFill/>
                          </a:ln>
                          <a:solidFill>
                            <a:srgbClr val="0645AD"/>
                          </a:solidFill>
                          <a:effectLst/>
                          <a:latin typeface="Arial" charset="0"/>
                          <a:ea typeface="ＭＳ Ｐゴシック" pitchFamily="34" charset="-128"/>
                          <a:hlinkClick r:id="rId7" action="ppaction://hlinkfile" tooltip="Electric constant"/>
                        </a:rPr>
                        <a:t>electric constant</a:t>
                      </a:r>
                      <a:r>
                        <a:rPr kumimoji="0" lang="en-US" sz="1100" b="0" i="0" u="none" strike="noStrike" cap="none" normalizeH="0" baseline="0" smtClean="0">
                          <a:ln>
                            <a:noFill/>
                          </a:ln>
                          <a:solidFill>
                            <a:schemeClr val="tx1"/>
                          </a:solidFill>
                          <a:effectLst/>
                          <a:latin typeface="Arial" charset="0"/>
                          <a:ea typeface="ＭＳ Ｐゴシック" pitchFamily="34" charset="-128"/>
                        </a:rPr>
                        <a:t>, a universal constant</a:t>
                      </a:r>
                    </a:p>
                  </a:txBody>
                  <a:tcPr marL="13730" marR="13730" marT="6865" marB="6865"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D0D0D"/>
                          </a:solidFill>
                          <a:effectLst/>
                          <a:latin typeface="Arial" charset="0"/>
                          <a:ea typeface="ＭＳ Ｐゴシック" pitchFamily="34" charset="-128"/>
                        </a:rPr>
                        <a:t>F/m</a:t>
                      </a:r>
                    </a:p>
                  </a:txBody>
                  <a:tcPr marL="13730" marR="13730" marT="6865" marB="6865"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9F9F9"/>
                    </a:solidFill>
                  </a:tcPr>
                </a:tc>
                <a:extLst>
                  <a:ext uri="{0D108BD9-81ED-4DB2-BD59-A6C34878D82A}">
                    <a16:rowId xmlns:a16="http://schemas.microsoft.com/office/drawing/2014/main" val="10005"/>
                  </a:ext>
                </a:extLst>
              </a:tr>
              <a:tr h="490538">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Arial" charset="0"/>
                          <a:ea typeface="ＭＳ Ｐゴシック" pitchFamily="34" charset="-128"/>
                        </a:rPr>
                        <a:t> </a:t>
                      </a:r>
                    </a:p>
                  </a:txBody>
                  <a:tcPr marL="13730" marR="13730" marT="6865" marB="6865"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645AD"/>
                          </a:solidFill>
                          <a:effectLst/>
                          <a:latin typeface="Arial" charset="0"/>
                          <a:ea typeface="ＭＳ Ｐゴシック" pitchFamily="34" charset="-128"/>
                          <a:hlinkClick r:id="rId8" action="ppaction://hlinkfile" tooltip="Permeability of free space"/>
                        </a:rPr>
                        <a:t>permeability of free space</a:t>
                      </a:r>
                      <a:r>
                        <a:rPr kumimoji="0" lang="en-US" sz="1100" b="0" i="0" u="none" strike="noStrike" cap="none" normalizeH="0" baseline="0" smtClean="0">
                          <a:ln>
                            <a:noFill/>
                          </a:ln>
                          <a:solidFill>
                            <a:schemeClr val="tx1"/>
                          </a:solidFill>
                          <a:effectLst/>
                          <a:latin typeface="Arial" charset="0"/>
                          <a:ea typeface="ＭＳ Ｐゴシック" pitchFamily="34" charset="-128"/>
                        </a:rPr>
                        <a:t>, also called the </a:t>
                      </a:r>
                      <a:r>
                        <a:rPr kumimoji="0" lang="en-US" sz="1100" b="0" i="0" u="none" strike="noStrike" cap="none" normalizeH="0" baseline="0" smtClean="0">
                          <a:ln>
                            <a:noFill/>
                          </a:ln>
                          <a:solidFill>
                            <a:srgbClr val="0645AD"/>
                          </a:solidFill>
                          <a:effectLst/>
                          <a:latin typeface="Arial" charset="0"/>
                          <a:ea typeface="ＭＳ Ｐゴシック" pitchFamily="34" charset="-128"/>
                          <a:hlinkClick r:id="rId9" action="ppaction://hlinkfile" tooltip="Magnetic constant"/>
                        </a:rPr>
                        <a:t>magnetic constant</a:t>
                      </a:r>
                      <a:r>
                        <a:rPr kumimoji="0" lang="en-US" sz="1100" b="0" i="0" u="none" strike="noStrike" cap="none" normalizeH="0" baseline="0" smtClean="0">
                          <a:ln>
                            <a:noFill/>
                          </a:ln>
                          <a:solidFill>
                            <a:schemeClr val="tx1"/>
                          </a:solidFill>
                          <a:effectLst/>
                          <a:latin typeface="Arial" charset="0"/>
                          <a:ea typeface="ＭＳ Ｐゴシック" pitchFamily="34" charset="-128"/>
                        </a:rPr>
                        <a:t>, a universal constant</a:t>
                      </a:r>
                    </a:p>
                  </a:txBody>
                  <a:tcPr marL="13730" marR="13730" marT="6865" marB="6865"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D0D0D"/>
                          </a:solidFill>
                          <a:effectLst/>
                          <a:latin typeface="Arial" charset="0"/>
                          <a:ea typeface="ＭＳ Ｐゴシック" pitchFamily="34" charset="-128"/>
                        </a:rPr>
                        <a:t>H/m</a:t>
                      </a:r>
                    </a:p>
                  </a:txBody>
                  <a:tcPr marL="13730" marR="13730" marT="6865" marB="6865"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9F9F9"/>
                    </a:solidFill>
                  </a:tcPr>
                </a:tc>
                <a:extLst>
                  <a:ext uri="{0D108BD9-81ED-4DB2-BD59-A6C34878D82A}">
                    <a16:rowId xmlns:a16="http://schemas.microsoft.com/office/drawing/2014/main" val="10006"/>
                  </a:ext>
                </a:extLst>
              </a:tr>
              <a:tr h="334963">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Arial" charset="0"/>
                          <a:ea typeface="ＭＳ Ｐゴシック" pitchFamily="34" charset="-128"/>
                        </a:rPr>
                        <a:t> </a:t>
                      </a:r>
                    </a:p>
                  </a:txBody>
                  <a:tcPr marL="13730" marR="13730" marT="6865" marB="6865"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Arial" charset="0"/>
                          <a:ea typeface="ＭＳ Ｐゴシック" pitchFamily="34" charset="-128"/>
                        </a:rPr>
                        <a:t>total </a:t>
                      </a:r>
                      <a:r>
                        <a:rPr kumimoji="0" lang="en-US" sz="1100" b="0" i="0" u="none" strike="noStrike" cap="none" normalizeH="0" baseline="0" smtClean="0">
                          <a:ln>
                            <a:noFill/>
                          </a:ln>
                          <a:solidFill>
                            <a:srgbClr val="0645AD"/>
                          </a:solidFill>
                          <a:effectLst/>
                          <a:latin typeface="Arial" charset="0"/>
                          <a:ea typeface="ＭＳ Ｐゴシック" pitchFamily="34" charset="-128"/>
                          <a:hlinkClick r:id="rId10" action="ppaction://hlinkfile" tooltip="Charge density"/>
                        </a:rPr>
                        <a:t>charge density</a:t>
                      </a:r>
                      <a:r>
                        <a:rPr kumimoji="0" lang="en-US" sz="1100" b="0" i="0" u="none" strike="noStrike" cap="none" normalizeH="0" baseline="0" smtClean="0">
                          <a:ln>
                            <a:noFill/>
                          </a:ln>
                          <a:solidFill>
                            <a:schemeClr val="tx1"/>
                          </a:solidFill>
                          <a:effectLst/>
                          <a:latin typeface="Arial" charset="0"/>
                          <a:ea typeface="ＭＳ Ｐゴシック" pitchFamily="34" charset="-128"/>
                        </a:rPr>
                        <a:t> (including both </a:t>
                      </a:r>
                      <a:r>
                        <a:rPr kumimoji="0" lang="en-US" sz="1100" b="0" i="0" u="none" strike="noStrike" cap="none" normalizeH="0" baseline="0" smtClean="0">
                          <a:ln>
                            <a:noFill/>
                          </a:ln>
                          <a:solidFill>
                            <a:srgbClr val="0645AD"/>
                          </a:solidFill>
                          <a:effectLst/>
                          <a:latin typeface="Arial" charset="0"/>
                          <a:ea typeface="ＭＳ Ｐゴシック" pitchFamily="34" charset="-128"/>
                          <a:hlinkClick r:id="rId11" action="ppaction://hlinkfile" tooltip="Free charge"/>
                        </a:rPr>
                        <a:t>free</a:t>
                      </a:r>
                      <a:r>
                        <a:rPr kumimoji="0" lang="en-US" sz="1100" b="0" i="0" u="none" strike="noStrike" cap="none" normalizeH="0" baseline="0" smtClean="0">
                          <a:ln>
                            <a:noFill/>
                          </a:ln>
                          <a:solidFill>
                            <a:schemeClr val="tx1"/>
                          </a:solidFill>
                          <a:effectLst/>
                          <a:latin typeface="Arial" charset="0"/>
                          <a:ea typeface="ＭＳ Ｐゴシック" pitchFamily="34" charset="-128"/>
                        </a:rPr>
                        <a:t> and </a:t>
                      </a:r>
                      <a:r>
                        <a:rPr kumimoji="0" lang="en-US" sz="1100" b="0" i="0" u="none" strike="noStrike" cap="none" normalizeH="0" baseline="0" smtClean="0">
                          <a:ln>
                            <a:noFill/>
                          </a:ln>
                          <a:solidFill>
                            <a:srgbClr val="0645AD"/>
                          </a:solidFill>
                          <a:effectLst/>
                          <a:latin typeface="Arial" charset="0"/>
                          <a:ea typeface="ＭＳ Ｐゴシック" pitchFamily="34" charset="-128"/>
                          <a:hlinkClick r:id="rId12" action="ppaction://hlinkfile" tooltip="Bound charge"/>
                        </a:rPr>
                        <a:t>bound charge</a:t>
                      </a:r>
                      <a:r>
                        <a:rPr kumimoji="0" lang="en-US" sz="1100" b="0" i="0" u="none" strike="noStrike" cap="none" normalizeH="0" baseline="0" smtClean="0">
                          <a:ln>
                            <a:noFill/>
                          </a:ln>
                          <a:solidFill>
                            <a:schemeClr val="tx1"/>
                          </a:solidFill>
                          <a:effectLst/>
                          <a:latin typeface="Arial" charset="0"/>
                          <a:ea typeface="ＭＳ Ｐゴシック" pitchFamily="34" charset="-128"/>
                        </a:rPr>
                        <a:t>)</a:t>
                      </a:r>
                    </a:p>
                  </a:txBody>
                  <a:tcPr marL="13730" marR="13730" marT="6865" marB="6865"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D0D0D"/>
                          </a:solidFill>
                          <a:effectLst/>
                          <a:latin typeface="Arial" charset="0"/>
                          <a:ea typeface="ＭＳ Ｐゴシック" pitchFamily="34" charset="-128"/>
                        </a:rPr>
                        <a:t>C/m</a:t>
                      </a:r>
                      <a:r>
                        <a:rPr kumimoji="0" lang="en-US" sz="1100" b="0" i="0" u="none" strike="noStrike" cap="none" normalizeH="0" baseline="30000" smtClean="0">
                          <a:ln>
                            <a:noFill/>
                          </a:ln>
                          <a:solidFill>
                            <a:srgbClr val="0D0D0D"/>
                          </a:solidFill>
                          <a:effectLst/>
                          <a:latin typeface="Arial" charset="0"/>
                          <a:ea typeface="ＭＳ Ｐゴシック" pitchFamily="34" charset="-128"/>
                        </a:rPr>
                        <a:t>3</a:t>
                      </a:r>
                      <a:endParaRPr kumimoji="0" lang="en-US" sz="1100" b="0" i="0" u="none" strike="noStrike" cap="none" normalizeH="0" baseline="0" smtClean="0">
                        <a:ln>
                          <a:noFill/>
                        </a:ln>
                        <a:solidFill>
                          <a:srgbClr val="0D0D0D"/>
                        </a:solidFill>
                        <a:effectLst/>
                        <a:latin typeface="Arial" charset="0"/>
                        <a:ea typeface="ＭＳ Ｐゴシック" pitchFamily="34" charset="-128"/>
                      </a:endParaRPr>
                    </a:p>
                  </a:txBody>
                  <a:tcPr marL="13730" marR="13730" marT="6865" marB="6865"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9F9F9"/>
                    </a:solidFill>
                  </a:tcPr>
                </a:tc>
                <a:extLst>
                  <a:ext uri="{0D108BD9-81ED-4DB2-BD59-A6C34878D82A}">
                    <a16:rowId xmlns:a16="http://schemas.microsoft.com/office/drawing/2014/main" val="10007"/>
                  </a:ext>
                </a:extLst>
              </a:tr>
              <a:tr h="334963">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Arial" charset="0"/>
                          <a:ea typeface="ＭＳ Ｐゴシック" pitchFamily="34" charset="-128"/>
                        </a:rPr>
                        <a:t> </a:t>
                      </a:r>
                    </a:p>
                  </a:txBody>
                  <a:tcPr marL="13730" marR="13730" marT="6865" marB="6865"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Arial" charset="0"/>
                          <a:ea typeface="ＭＳ Ｐゴシック" pitchFamily="34" charset="-128"/>
                        </a:rPr>
                        <a:t>total </a:t>
                      </a:r>
                      <a:r>
                        <a:rPr kumimoji="0" lang="en-US" sz="1100" b="0" i="0" u="none" strike="noStrike" cap="none" normalizeH="0" baseline="0" smtClean="0">
                          <a:ln>
                            <a:noFill/>
                          </a:ln>
                          <a:solidFill>
                            <a:srgbClr val="0645AD"/>
                          </a:solidFill>
                          <a:effectLst/>
                          <a:latin typeface="Arial" charset="0"/>
                          <a:ea typeface="ＭＳ Ｐゴシック" pitchFamily="34" charset="-128"/>
                          <a:hlinkClick r:id="rId13" action="ppaction://hlinkfile" tooltip="Current density"/>
                        </a:rPr>
                        <a:t>current density</a:t>
                      </a:r>
                      <a:r>
                        <a:rPr kumimoji="0" lang="en-US" sz="1100" b="0" i="0" u="none" strike="noStrike" cap="none" normalizeH="0" baseline="0" smtClean="0">
                          <a:ln>
                            <a:noFill/>
                          </a:ln>
                          <a:solidFill>
                            <a:schemeClr val="tx1"/>
                          </a:solidFill>
                          <a:effectLst/>
                          <a:latin typeface="Arial" charset="0"/>
                          <a:ea typeface="ＭＳ Ｐゴシック" pitchFamily="34" charset="-128"/>
                        </a:rPr>
                        <a:t> (including both </a:t>
                      </a:r>
                      <a:r>
                        <a:rPr kumimoji="0" lang="en-US" sz="1100" b="0" i="0" u="none" strike="noStrike" cap="none" normalizeH="0" baseline="0" smtClean="0">
                          <a:ln>
                            <a:noFill/>
                          </a:ln>
                          <a:solidFill>
                            <a:srgbClr val="0645AD"/>
                          </a:solidFill>
                          <a:effectLst/>
                          <a:latin typeface="Arial" charset="0"/>
                          <a:ea typeface="ＭＳ Ｐゴシック" pitchFamily="34" charset="-128"/>
                          <a:hlinkClick r:id="rId14" action="ppaction://hlinkfile" tooltip="Free current"/>
                        </a:rPr>
                        <a:t>free</a:t>
                      </a:r>
                      <a:r>
                        <a:rPr kumimoji="0" lang="en-US" sz="1100" b="0" i="0" u="none" strike="noStrike" cap="none" normalizeH="0" baseline="0" smtClean="0">
                          <a:ln>
                            <a:noFill/>
                          </a:ln>
                          <a:solidFill>
                            <a:schemeClr val="tx1"/>
                          </a:solidFill>
                          <a:effectLst/>
                          <a:latin typeface="Arial" charset="0"/>
                          <a:ea typeface="ＭＳ Ｐゴシック" pitchFamily="34" charset="-128"/>
                        </a:rPr>
                        <a:t> and </a:t>
                      </a:r>
                      <a:r>
                        <a:rPr kumimoji="0" lang="en-US" sz="1100" b="0" i="0" u="none" strike="noStrike" cap="none" normalizeH="0" baseline="0" smtClean="0">
                          <a:ln>
                            <a:noFill/>
                          </a:ln>
                          <a:solidFill>
                            <a:srgbClr val="0645AD"/>
                          </a:solidFill>
                          <a:effectLst/>
                          <a:latin typeface="Arial" charset="0"/>
                          <a:ea typeface="ＭＳ Ｐゴシック" pitchFamily="34" charset="-128"/>
                          <a:hlinkClick r:id="rId15" action="ppaction://hlinkfile" tooltip="Bound current"/>
                        </a:rPr>
                        <a:t>bound current</a:t>
                      </a:r>
                      <a:r>
                        <a:rPr kumimoji="0" lang="en-US" sz="1100" b="0" i="0" u="none" strike="noStrike" cap="none" normalizeH="0" baseline="0" smtClean="0">
                          <a:ln>
                            <a:noFill/>
                          </a:ln>
                          <a:solidFill>
                            <a:schemeClr val="tx1"/>
                          </a:solidFill>
                          <a:effectLst/>
                          <a:latin typeface="Arial" charset="0"/>
                          <a:ea typeface="ＭＳ Ｐゴシック" pitchFamily="34" charset="-128"/>
                        </a:rPr>
                        <a:t>)</a:t>
                      </a:r>
                    </a:p>
                  </a:txBody>
                  <a:tcPr marL="13730" marR="13730" marT="6865" marB="6865"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D0D0D"/>
                          </a:solidFill>
                          <a:effectLst/>
                          <a:latin typeface="Arial" charset="0"/>
                          <a:ea typeface="ＭＳ Ｐゴシック" pitchFamily="34" charset="-128"/>
                        </a:rPr>
                        <a:t>A/m</a:t>
                      </a:r>
                      <a:r>
                        <a:rPr kumimoji="0" lang="en-US" sz="1100" b="0" i="0" u="none" strike="noStrike" cap="none" normalizeH="0" baseline="30000" smtClean="0">
                          <a:ln>
                            <a:noFill/>
                          </a:ln>
                          <a:solidFill>
                            <a:srgbClr val="0D0D0D"/>
                          </a:solidFill>
                          <a:effectLst/>
                          <a:latin typeface="Arial" charset="0"/>
                          <a:ea typeface="ＭＳ Ｐゴシック" pitchFamily="34" charset="-128"/>
                        </a:rPr>
                        <a:t>2</a:t>
                      </a:r>
                      <a:endParaRPr kumimoji="0" lang="en-US" sz="1100" b="0" i="0" u="none" strike="noStrike" cap="none" normalizeH="0" baseline="0" smtClean="0">
                        <a:ln>
                          <a:noFill/>
                        </a:ln>
                        <a:solidFill>
                          <a:srgbClr val="0D0D0D"/>
                        </a:solidFill>
                        <a:effectLst/>
                        <a:latin typeface="Arial" charset="0"/>
                        <a:ea typeface="ＭＳ Ｐゴシック" pitchFamily="34" charset="-128"/>
                      </a:endParaRPr>
                    </a:p>
                  </a:txBody>
                  <a:tcPr marL="13730" marR="13730" marT="6865" marB="6865"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9F9F9"/>
                    </a:solidFill>
                  </a:tcPr>
                </a:tc>
                <a:extLst>
                  <a:ext uri="{0D108BD9-81ED-4DB2-BD59-A6C34878D82A}">
                    <a16:rowId xmlns:a16="http://schemas.microsoft.com/office/drawing/2014/main" val="10008"/>
                  </a:ext>
                </a:extLst>
              </a:tr>
              <a:tr h="56832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Arial" charset="0"/>
                          <a:ea typeface="ＭＳ Ｐゴシック" pitchFamily="34" charset="-128"/>
                        </a:rPr>
                        <a:t> </a:t>
                      </a:r>
                    </a:p>
                  </a:txBody>
                  <a:tcPr marL="13730" marR="13730" marT="6865" marB="6865"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Arial" charset="0"/>
                          <a:ea typeface="ＭＳ Ｐゴシック" pitchFamily="34" charset="-128"/>
                        </a:rPr>
                        <a:t>net </a:t>
                      </a:r>
                      <a:r>
                        <a:rPr kumimoji="0" lang="en-US" sz="1100" b="0" i="0" u="none" strike="noStrike" cap="none" normalizeH="0" baseline="0" smtClean="0">
                          <a:ln>
                            <a:noFill/>
                          </a:ln>
                          <a:solidFill>
                            <a:srgbClr val="0B0080"/>
                          </a:solidFill>
                          <a:effectLst/>
                          <a:latin typeface="Arial" charset="0"/>
                          <a:ea typeface="ＭＳ Ｐゴシック" pitchFamily="34" charset="-128"/>
                          <a:hlinkClick r:id="rId16" action="ppaction://hlinkfile" tooltip="Electric charge"/>
                        </a:rPr>
                        <a:t>electric charge</a:t>
                      </a:r>
                      <a:r>
                        <a:rPr kumimoji="0" lang="en-US" sz="1100" b="0" i="0" u="none" strike="noStrike" cap="none" normalizeH="0" baseline="0" smtClean="0">
                          <a:ln>
                            <a:noFill/>
                          </a:ln>
                          <a:solidFill>
                            <a:schemeClr val="tx1"/>
                          </a:solidFill>
                          <a:effectLst/>
                          <a:latin typeface="Arial" charset="0"/>
                          <a:ea typeface="ＭＳ Ｐゴシック" pitchFamily="34" charset="-128"/>
                        </a:rPr>
                        <a:t> within the three-dimensional volume </a:t>
                      </a:r>
                      <a:r>
                        <a:rPr kumimoji="0" lang="en-US" sz="1100" b="0" i="1" u="none" strike="noStrike" cap="none" normalizeH="0" baseline="0" smtClean="0">
                          <a:ln>
                            <a:noFill/>
                          </a:ln>
                          <a:solidFill>
                            <a:schemeClr val="tx1"/>
                          </a:solidFill>
                          <a:effectLst/>
                          <a:latin typeface="Arial" charset="0"/>
                          <a:ea typeface="ＭＳ Ｐゴシック" pitchFamily="34" charset="-128"/>
                        </a:rPr>
                        <a:t>V</a:t>
                      </a:r>
                      <a:r>
                        <a:rPr kumimoji="0" lang="en-US" sz="1100" b="0" i="0" u="none" strike="noStrike" cap="none" normalizeH="0" baseline="0" smtClean="0">
                          <a:ln>
                            <a:noFill/>
                          </a:ln>
                          <a:solidFill>
                            <a:schemeClr val="tx1"/>
                          </a:solidFill>
                          <a:effectLst/>
                          <a:latin typeface="Arial" charset="0"/>
                          <a:ea typeface="ＭＳ Ｐゴシック" pitchFamily="34" charset="-128"/>
                        </a:rPr>
                        <a:t> (including both </a:t>
                      </a:r>
                      <a:r>
                        <a:rPr kumimoji="0" lang="en-US" sz="1100" b="0" i="0" u="none" strike="noStrike" cap="none" normalizeH="0" baseline="0" smtClean="0">
                          <a:ln>
                            <a:noFill/>
                          </a:ln>
                          <a:solidFill>
                            <a:srgbClr val="0645AD"/>
                          </a:solidFill>
                          <a:effectLst/>
                          <a:latin typeface="Arial" charset="0"/>
                          <a:ea typeface="ＭＳ Ｐゴシック" pitchFamily="34" charset="-128"/>
                          <a:hlinkClick r:id="rId11" action="ppaction://hlinkfile" tooltip="Free charge"/>
                        </a:rPr>
                        <a:t>free</a:t>
                      </a:r>
                      <a:r>
                        <a:rPr kumimoji="0" lang="en-US" sz="1100" b="0" i="0" u="none" strike="noStrike" cap="none" normalizeH="0" baseline="0" smtClean="0">
                          <a:ln>
                            <a:noFill/>
                          </a:ln>
                          <a:solidFill>
                            <a:schemeClr val="tx1"/>
                          </a:solidFill>
                          <a:effectLst/>
                          <a:latin typeface="Arial" charset="0"/>
                          <a:ea typeface="ＭＳ Ｐゴシック" pitchFamily="34" charset="-128"/>
                        </a:rPr>
                        <a:t> and </a:t>
                      </a:r>
                      <a:r>
                        <a:rPr kumimoji="0" lang="en-US" sz="1100" b="0" i="0" u="none" strike="noStrike" cap="none" normalizeH="0" baseline="0" smtClean="0">
                          <a:ln>
                            <a:noFill/>
                          </a:ln>
                          <a:solidFill>
                            <a:srgbClr val="0645AD"/>
                          </a:solidFill>
                          <a:effectLst/>
                          <a:latin typeface="Arial" charset="0"/>
                          <a:ea typeface="ＭＳ Ｐゴシック" pitchFamily="34" charset="-128"/>
                          <a:hlinkClick r:id="rId12" action="ppaction://hlinkfile" tooltip="Bound charge"/>
                        </a:rPr>
                        <a:t>bound charge</a:t>
                      </a:r>
                      <a:r>
                        <a:rPr kumimoji="0" lang="en-US" sz="1100" b="0" i="0" u="none" strike="noStrike" cap="none" normalizeH="0" baseline="0" smtClean="0">
                          <a:ln>
                            <a:noFill/>
                          </a:ln>
                          <a:solidFill>
                            <a:schemeClr val="tx1"/>
                          </a:solidFill>
                          <a:effectLst/>
                          <a:latin typeface="Arial" charset="0"/>
                          <a:ea typeface="ＭＳ Ｐゴシック" pitchFamily="34" charset="-128"/>
                        </a:rPr>
                        <a:t>)</a:t>
                      </a:r>
                    </a:p>
                  </a:txBody>
                  <a:tcPr marL="13730" marR="13730" marT="6865" marB="6865"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D0D0D"/>
                          </a:solidFill>
                          <a:effectLst/>
                          <a:latin typeface="Arial" charset="0"/>
                          <a:ea typeface="ＭＳ Ｐゴシック" pitchFamily="34" charset="-128"/>
                        </a:rPr>
                        <a:t>C</a:t>
                      </a:r>
                    </a:p>
                  </a:txBody>
                  <a:tcPr marL="13730" marR="13730" marT="6865" marB="6865"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9F9F9"/>
                    </a:solidFill>
                  </a:tcPr>
                </a:tc>
                <a:extLst>
                  <a:ext uri="{0D108BD9-81ED-4DB2-BD59-A6C34878D82A}">
                    <a16:rowId xmlns:a16="http://schemas.microsoft.com/office/drawing/2014/main" val="10009"/>
                  </a:ext>
                </a:extLst>
              </a:tr>
            </a:tbl>
          </a:graphicData>
        </a:graphic>
      </p:graphicFrame>
      <p:pic>
        <p:nvPicPr>
          <p:cNvPr id="6193" name="Picture 16" descr="\varepsilon_0 \ "/>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57200" y="4114800"/>
            <a:ext cx="1524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94" name="Picture 17" descr="\mu_0 \ "/>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57200" y="4572000"/>
            <a:ext cx="180975"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95" name="Picture 19" descr="\ \rho \ "/>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09600" y="4953000"/>
            <a:ext cx="95250"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96" name="Picture 23" descr="\,Q(V)"/>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81000" y="5715000"/>
            <a:ext cx="4286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197" name="Object 25"/>
          <p:cNvGraphicFramePr>
            <a:graphicFrameLocks noChangeAspect="1"/>
          </p:cNvGraphicFramePr>
          <p:nvPr/>
        </p:nvGraphicFramePr>
        <p:xfrm>
          <a:off x="457200" y="1468438"/>
          <a:ext cx="312738" cy="360362"/>
        </p:xfrm>
        <a:graphic>
          <a:graphicData uri="http://schemas.openxmlformats.org/presentationml/2006/ole">
            <mc:AlternateContent xmlns:mc="http://schemas.openxmlformats.org/markup-compatibility/2006">
              <mc:Choice xmlns:v="urn:schemas-microsoft-com:vml" Requires="v">
                <p:oleObj spid="_x0000_s6508" name="Equation" r:id="rId21" imgW="164957" imgH="190335" progId="Equation.3">
                  <p:embed/>
                </p:oleObj>
              </mc:Choice>
              <mc:Fallback>
                <p:oleObj name="Equation" r:id="rId21" imgW="164957" imgH="190335" progId="Equation.3">
                  <p:embed/>
                  <p:pic>
                    <p:nvPicPr>
                      <p:cNvPr id="0" name="Object 2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57200" y="1468438"/>
                        <a:ext cx="312738"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98" name="Object 26"/>
          <p:cNvGraphicFramePr>
            <a:graphicFrameLocks noChangeAspect="1"/>
          </p:cNvGraphicFramePr>
          <p:nvPr/>
        </p:nvGraphicFramePr>
        <p:xfrm>
          <a:off x="457200" y="2057400"/>
          <a:ext cx="312738" cy="360363"/>
        </p:xfrm>
        <a:graphic>
          <a:graphicData uri="http://schemas.openxmlformats.org/presentationml/2006/ole">
            <mc:AlternateContent xmlns:mc="http://schemas.openxmlformats.org/markup-compatibility/2006">
              <mc:Choice xmlns:v="urn:schemas-microsoft-com:vml" Requires="v">
                <p:oleObj spid="_x0000_s6509" name="Equation" r:id="rId23" imgW="164957" imgH="190335" progId="Equation.3">
                  <p:embed/>
                </p:oleObj>
              </mc:Choice>
              <mc:Fallback>
                <p:oleObj name="Equation" r:id="rId23" imgW="164957" imgH="190335" progId="Equation.3">
                  <p:embed/>
                  <p:pic>
                    <p:nvPicPr>
                      <p:cNvPr id="0" name="Object 2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57200" y="2057400"/>
                        <a:ext cx="312738"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99" name="Object 27"/>
          <p:cNvGraphicFramePr>
            <a:graphicFrameLocks noChangeAspect="1"/>
          </p:cNvGraphicFramePr>
          <p:nvPr/>
        </p:nvGraphicFramePr>
        <p:xfrm>
          <a:off x="446088" y="2743200"/>
          <a:ext cx="336550" cy="360363"/>
        </p:xfrm>
        <a:graphic>
          <a:graphicData uri="http://schemas.openxmlformats.org/presentationml/2006/ole">
            <mc:AlternateContent xmlns:mc="http://schemas.openxmlformats.org/markup-compatibility/2006">
              <mc:Choice xmlns:v="urn:schemas-microsoft-com:vml" Requires="v">
                <p:oleObj spid="_x0000_s6510" name="Equation" r:id="rId25" imgW="177646" imgH="190335" progId="Equation.3">
                  <p:embed/>
                </p:oleObj>
              </mc:Choice>
              <mc:Fallback>
                <p:oleObj name="Equation" r:id="rId25" imgW="177646" imgH="190335" progId="Equation.3">
                  <p:embed/>
                  <p:pic>
                    <p:nvPicPr>
                      <p:cNvPr id="0" name="Object 27"/>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46088" y="2743200"/>
                        <a:ext cx="336550"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00" name="Object 28"/>
          <p:cNvGraphicFramePr>
            <a:graphicFrameLocks noChangeAspect="1"/>
          </p:cNvGraphicFramePr>
          <p:nvPr/>
        </p:nvGraphicFramePr>
        <p:xfrm>
          <a:off x="433388" y="3429000"/>
          <a:ext cx="361950" cy="360363"/>
        </p:xfrm>
        <a:graphic>
          <a:graphicData uri="http://schemas.openxmlformats.org/presentationml/2006/ole">
            <mc:AlternateContent xmlns:mc="http://schemas.openxmlformats.org/markup-compatibility/2006">
              <mc:Choice xmlns:v="urn:schemas-microsoft-com:vml" Requires="v">
                <p:oleObj spid="_x0000_s6511" name="Equation" r:id="rId27" imgW="190417" imgH="190417" progId="Equation.3">
                  <p:embed/>
                </p:oleObj>
              </mc:Choice>
              <mc:Fallback>
                <p:oleObj name="Equation" r:id="rId27" imgW="190417" imgH="190417" progId="Equation.3">
                  <p:embed/>
                  <p:pic>
                    <p:nvPicPr>
                      <p:cNvPr id="0" name="Object 28"/>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33388" y="3429000"/>
                        <a:ext cx="361950"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01" name="Object 29"/>
          <p:cNvGraphicFramePr>
            <a:graphicFrameLocks noChangeAspect="1"/>
          </p:cNvGraphicFramePr>
          <p:nvPr/>
        </p:nvGraphicFramePr>
        <p:xfrm>
          <a:off x="468313" y="5170488"/>
          <a:ext cx="288925" cy="384175"/>
        </p:xfrm>
        <a:graphic>
          <a:graphicData uri="http://schemas.openxmlformats.org/presentationml/2006/ole">
            <mc:AlternateContent xmlns:mc="http://schemas.openxmlformats.org/markup-compatibility/2006">
              <mc:Choice xmlns:v="urn:schemas-microsoft-com:vml" Requires="v">
                <p:oleObj spid="_x0000_s6512" name="Equation" r:id="rId29" imgW="152268" imgH="203024" progId="Equation.3">
                  <p:embed/>
                </p:oleObj>
              </mc:Choice>
              <mc:Fallback>
                <p:oleObj name="Equation" r:id="rId29" imgW="152268" imgH="203024" progId="Equation.3">
                  <p:embed/>
                  <p:pic>
                    <p:nvPicPr>
                      <p:cNvPr id="0" name="Object 29"/>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68313" y="5170488"/>
                        <a:ext cx="288925" cy="384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02" name="TextBox 4"/>
          <p:cNvSpPr txBox="1">
            <a:spLocks noChangeArrowheads="1"/>
          </p:cNvSpPr>
          <p:nvPr/>
        </p:nvSpPr>
        <p:spPr bwMode="auto">
          <a:xfrm>
            <a:off x="304800" y="914400"/>
            <a:ext cx="1676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From Wikipedia</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612775" y="533400"/>
            <a:ext cx="8226425" cy="685800"/>
          </a:xfrm>
          <a:prstGeom prst="rect">
            <a:avLst/>
          </a:prstGeom>
          <a:noFill/>
          <a:ln w="9525">
            <a:noFill/>
            <a:miter lim="800000"/>
            <a:headEnd/>
            <a:tailEnd/>
          </a:ln>
        </p:spPr>
        <p:txBody>
          <a:bodyPr anchor="ctr"/>
          <a:lstStyle/>
          <a:p>
            <a:pPr algn="ctr" eaLnBrk="1" hangingPunct="1">
              <a:defRPr/>
            </a:pPr>
            <a:r>
              <a:rPr lang="en-US" sz="3200" b="1" kern="0" dirty="0" err="1">
                <a:latin typeface="Arial" charset="0"/>
                <a:ea typeface="ＭＳ Ｐゴシック" charset="-128"/>
                <a:cs typeface="ＭＳ Ｐゴシック" charset="-128"/>
              </a:rPr>
              <a:t>Poynting</a:t>
            </a:r>
            <a:r>
              <a:rPr lang="en-US" sz="3200" b="1" kern="0" dirty="0">
                <a:latin typeface="Arial" charset="0"/>
                <a:ea typeface="ＭＳ Ｐゴシック" charset="-128"/>
                <a:cs typeface="ＭＳ Ｐゴシック" charset="-128"/>
              </a:rPr>
              <a:t> Vector</a:t>
            </a:r>
          </a:p>
        </p:txBody>
      </p:sp>
      <p:sp>
        <p:nvSpPr>
          <p:cNvPr id="38915" name="TextBox 4"/>
          <p:cNvSpPr txBox="1">
            <a:spLocks noChangeArrowheads="1"/>
          </p:cNvSpPr>
          <p:nvPr/>
        </p:nvSpPr>
        <p:spPr bwMode="auto">
          <a:xfrm>
            <a:off x="228600" y="568325"/>
            <a:ext cx="1676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From Wikipedia</a:t>
            </a:r>
          </a:p>
        </p:txBody>
      </p:sp>
      <p:pic>
        <p:nvPicPr>
          <p:cNvPr id="37890" name="Picture 2" descr="Fundamentals of EM Wav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50" y="1447800"/>
            <a:ext cx="6286500" cy="39604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460375" y="381000"/>
            <a:ext cx="8226425" cy="685800"/>
          </a:xfrm>
          <a:prstGeom prst="rect">
            <a:avLst/>
          </a:prstGeom>
          <a:noFill/>
          <a:ln w="9525">
            <a:noFill/>
            <a:miter lim="800000"/>
            <a:headEnd/>
            <a:tailEnd/>
          </a:ln>
        </p:spPr>
        <p:txBody>
          <a:bodyPr anchor="ctr"/>
          <a:lstStyle/>
          <a:p>
            <a:pPr algn="ctr" eaLnBrk="1" hangingPunct="1">
              <a:defRPr/>
            </a:pPr>
            <a:r>
              <a:rPr lang="en-US" sz="3200" b="1" kern="0" dirty="0">
                <a:latin typeface="Arial" charset="0"/>
                <a:ea typeface="ＭＳ Ｐゴシック" charset="-128"/>
                <a:cs typeface="ＭＳ Ｐゴシック" charset="-128"/>
              </a:rPr>
              <a:t>Constitutive Relations</a:t>
            </a:r>
          </a:p>
        </p:txBody>
      </p:sp>
      <p:graphicFrame>
        <p:nvGraphicFramePr>
          <p:cNvPr id="7171" name="Object 8"/>
          <p:cNvGraphicFramePr>
            <a:graphicFrameLocks noChangeAspect="1"/>
          </p:cNvGraphicFramePr>
          <p:nvPr/>
        </p:nvGraphicFramePr>
        <p:xfrm>
          <a:off x="1066800" y="1371600"/>
          <a:ext cx="1341438" cy="536575"/>
        </p:xfrm>
        <a:graphic>
          <a:graphicData uri="http://schemas.openxmlformats.org/presentationml/2006/ole">
            <mc:AlternateContent xmlns:mc="http://schemas.openxmlformats.org/markup-compatibility/2006">
              <mc:Choice xmlns:v="urn:schemas-microsoft-com:vml" Requires="v">
                <p:oleObj spid="_x0000_s7484" name="Equation" r:id="rId3" imgW="507780" imgH="203112" progId="Equation.3">
                  <p:embed/>
                </p:oleObj>
              </mc:Choice>
              <mc:Fallback>
                <p:oleObj name="Equation" r:id="rId3" imgW="507780" imgH="203112"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371600"/>
                        <a:ext cx="1341438" cy="536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2" name="Object 9"/>
          <p:cNvGraphicFramePr>
            <a:graphicFrameLocks noChangeAspect="1"/>
          </p:cNvGraphicFramePr>
          <p:nvPr/>
        </p:nvGraphicFramePr>
        <p:xfrm>
          <a:off x="3395663" y="1338263"/>
          <a:ext cx="1408112" cy="603250"/>
        </p:xfrm>
        <a:graphic>
          <a:graphicData uri="http://schemas.openxmlformats.org/presentationml/2006/ole">
            <mc:AlternateContent xmlns:mc="http://schemas.openxmlformats.org/markup-compatibility/2006">
              <mc:Choice xmlns:v="urn:schemas-microsoft-com:vml" Requires="v">
                <p:oleObj spid="_x0000_s7485" name="Equation" r:id="rId5" imgW="533169" imgH="228501" progId="Equation.3">
                  <p:embed/>
                </p:oleObj>
              </mc:Choice>
              <mc:Fallback>
                <p:oleObj name="Equation" r:id="rId5" imgW="533169" imgH="228501"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5663" y="1338263"/>
                        <a:ext cx="1408112" cy="603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3" name="Object 10"/>
          <p:cNvGraphicFramePr>
            <a:graphicFrameLocks noChangeAspect="1"/>
          </p:cNvGraphicFramePr>
          <p:nvPr/>
        </p:nvGraphicFramePr>
        <p:xfrm>
          <a:off x="5856288" y="1371600"/>
          <a:ext cx="1306512" cy="536575"/>
        </p:xfrm>
        <a:graphic>
          <a:graphicData uri="http://schemas.openxmlformats.org/presentationml/2006/ole">
            <mc:AlternateContent xmlns:mc="http://schemas.openxmlformats.org/markup-compatibility/2006">
              <mc:Choice xmlns:v="urn:schemas-microsoft-com:vml" Requires="v">
                <p:oleObj spid="_x0000_s7486" name="Equation" r:id="rId7" imgW="494870" imgH="203024" progId="Equation.3">
                  <p:embed/>
                </p:oleObj>
              </mc:Choice>
              <mc:Fallback>
                <p:oleObj name="Equation" r:id="rId7" imgW="494870" imgH="203024"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56288" y="1371600"/>
                        <a:ext cx="1306512" cy="536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4" name="TextBox 4"/>
          <p:cNvSpPr txBox="1">
            <a:spLocks noChangeArrowheads="1"/>
          </p:cNvSpPr>
          <p:nvPr/>
        </p:nvSpPr>
        <p:spPr bwMode="auto">
          <a:xfrm>
            <a:off x="3124200" y="990600"/>
            <a:ext cx="2667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Uniform and Isotropic Materials</a:t>
            </a:r>
          </a:p>
        </p:txBody>
      </p:sp>
      <p:graphicFrame>
        <p:nvGraphicFramePr>
          <p:cNvPr id="7175" name="Object 11"/>
          <p:cNvGraphicFramePr>
            <a:graphicFrameLocks noChangeAspect="1"/>
          </p:cNvGraphicFramePr>
          <p:nvPr/>
        </p:nvGraphicFramePr>
        <p:xfrm>
          <a:off x="1524000" y="2362200"/>
          <a:ext cx="1374775" cy="603250"/>
        </p:xfrm>
        <a:graphic>
          <a:graphicData uri="http://schemas.openxmlformats.org/presentationml/2006/ole">
            <mc:AlternateContent xmlns:mc="http://schemas.openxmlformats.org/markup-compatibility/2006">
              <mc:Choice xmlns:v="urn:schemas-microsoft-com:vml" Requires="v">
                <p:oleObj spid="_x0000_s7487" name="Equation" r:id="rId9" imgW="520700" imgH="228600" progId="Equation.3">
                  <p:embed/>
                </p:oleObj>
              </mc:Choice>
              <mc:Fallback>
                <p:oleObj name="Equation" r:id="rId9" imgW="520700" imgH="228600" progId="Equation.3">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24000" y="2362200"/>
                        <a:ext cx="1374775" cy="603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6" name="Object 12"/>
          <p:cNvGraphicFramePr>
            <a:graphicFrameLocks noChangeAspect="1"/>
          </p:cNvGraphicFramePr>
          <p:nvPr/>
        </p:nvGraphicFramePr>
        <p:xfrm>
          <a:off x="1439863" y="3048000"/>
          <a:ext cx="1543050" cy="603250"/>
        </p:xfrm>
        <a:graphic>
          <a:graphicData uri="http://schemas.openxmlformats.org/presentationml/2006/ole">
            <mc:AlternateContent xmlns:mc="http://schemas.openxmlformats.org/markup-compatibility/2006">
              <mc:Choice xmlns:v="urn:schemas-microsoft-com:vml" Requires="v">
                <p:oleObj spid="_x0000_s7488" name="Equation" r:id="rId11" imgW="583947" imgH="228501" progId="Equation.3">
                  <p:embed/>
                </p:oleObj>
              </mc:Choice>
              <mc:Fallback>
                <p:oleObj name="Equation" r:id="rId11" imgW="583947" imgH="228501" progId="Equation.3">
                  <p:embed/>
                  <p:pic>
                    <p:nvPicPr>
                      <p:cNvPr id="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39863" y="3048000"/>
                        <a:ext cx="1543050" cy="603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7" name="TextBox 4"/>
          <p:cNvSpPr txBox="1">
            <a:spLocks noChangeArrowheads="1"/>
          </p:cNvSpPr>
          <p:nvPr/>
        </p:nvSpPr>
        <p:spPr bwMode="auto">
          <a:xfrm>
            <a:off x="4114800" y="2362200"/>
            <a:ext cx="4724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l-GR" altLang="en-US" sz="1400" i="1" dirty="0"/>
              <a:t>ε</a:t>
            </a:r>
            <a:r>
              <a:rPr lang="en-US" altLang="en-US" sz="1400" i="1" baseline="-25000" dirty="0"/>
              <a:t>r</a:t>
            </a:r>
            <a:r>
              <a:rPr lang="en-US" altLang="en-US" sz="1400" dirty="0"/>
              <a:t> relative dielectric constant</a:t>
            </a:r>
          </a:p>
          <a:p>
            <a:pPr eaLnBrk="1" hangingPunct="1"/>
            <a:r>
              <a:rPr lang="el-GR" altLang="en-US" sz="1400" i="1" dirty="0"/>
              <a:t>ε</a:t>
            </a:r>
            <a:r>
              <a:rPr lang="en-US" altLang="en-US" sz="1400" i="1" baseline="-25000" dirty="0"/>
              <a:t>0</a:t>
            </a:r>
            <a:r>
              <a:rPr lang="en-US" altLang="en-US" sz="1400" dirty="0"/>
              <a:t> dielectric constant in free space (</a:t>
            </a:r>
            <a:r>
              <a:rPr lang="en-US" altLang="en-US" sz="1400" dirty="0" smtClean="0"/>
              <a:t>8.854×10</a:t>
            </a:r>
            <a:r>
              <a:rPr lang="en-US" altLang="en-US" sz="1400" baseline="30000" dirty="0" smtClean="0"/>
              <a:t>-12</a:t>
            </a:r>
            <a:r>
              <a:rPr lang="en-US" altLang="en-US" sz="1400" dirty="0"/>
              <a:t>)</a:t>
            </a:r>
          </a:p>
        </p:txBody>
      </p:sp>
      <p:sp>
        <p:nvSpPr>
          <p:cNvPr id="7178" name="TextBox 4"/>
          <p:cNvSpPr txBox="1">
            <a:spLocks noChangeArrowheads="1"/>
          </p:cNvSpPr>
          <p:nvPr/>
        </p:nvSpPr>
        <p:spPr bwMode="auto">
          <a:xfrm>
            <a:off x="4114800" y="3124200"/>
            <a:ext cx="4724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l-GR" altLang="en-US" sz="1400" i="1" dirty="0"/>
              <a:t>µ</a:t>
            </a:r>
            <a:r>
              <a:rPr lang="en-US" altLang="en-US" sz="1400" i="1" baseline="-25000" dirty="0"/>
              <a:t>r</a:t>
            </a:r>
            <a:r>
              <a:rPr lang="en-US" altLang="en-US" sz="1400" dirty="0"/>
              <a:t> relative permeability</a:t>
            </a:r>
          </a:p>
          <a:p>
            <a:pPr eaLnBrk="1" hangingPunct="1"/>
            <a:r>
              <a:rPr lang="el-GR" altLang="en-US" sz="1400" i="1" dirty="0"/>
              <a:t>µ</a:t>
            </a:r>
            <a:r>
              <a:rPr lang="en-US" altLang="en-US" sz="1400" i="1" baseline="-25000" dirty="0"/>
              <a:t>0</a:t>
            </a:r>
            <a:r>
              <a:rPr lang="en-US" altLang="en-US" sz="1400" dirty="0"/>
              <a:t> permeability in free space (4</a:t>
            </a:r>
            <a:r>
              <a:rPr lang="el-GR" altLang="en-US" sz="1400" dirty="0" smtClean="0"/>
              <a:t>π</a:t>
            </a:r>
            <a:r>
              <a:rPr lang="en-US" altLang="en-US" sz="1400" dirty="0" smtClean="0"/>
              <a:t>×10</a:t>
            </a:r>
            <a:r>
              <a:rPr lang="en-US" altLang="en-US" sz="1400" baseline="30000" dirty="0" smtClean="0"/>
              <a:t>-7</a:t>
            </a:r>
            <a:r>
              <a:rPr lang="en-US" altLang="en-US" sz="1400" dirty="0" smtClean="0"/>
              <a:t>)</a:t>
            </a:r>
            <a:endParaRPr lang="en-US" altLang="en-US" sz="14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460375" y="381000"/>
            <a:ext cx="8226425" cy="685800"/>
          </a:xfrm>
          <a:prstGeom prst="rect">
            <a:avLst/>
          </a:prstGeom>
          <a:noFill/>
          <a:ln w="9525">
            <a:noFill/>
            <a:miter lim="800000"/>
            <a:headEnd/>
            <a:tailEnd/>
          </a:ln>
        </p:spPr>
        <p:txBody>
          <a:bodyPr anchor="ctr"/>
          <a:lstStyle/>
          <a:p>
            <a:pPr algn="ctr" eaLnBrk="1" hangingPunct="1">
              <a:defRPr/>
            </a:pPr>
            <a:r>
              <a:rPr lang="en-US" sz="3200" b="1" kern="0" dirty="0">
                <a:latin typeface="Arial" charset="0"/>
                <a:ea typeface="ＭＳ Ｐゴシック" charset="-128"/>
                <a:cs typeface="ＭＳ Ｐゴシック" charset="-128"/>
              </a:rPr>
              <a:t>Lossy Medium</a:t>
            </a:r>
          </a:p>
        </p:txBody>
      </p:sp>
      <p:graphicFrame>
        <p:nvGraphicFramePr>
          <p:cNvPr id="8195" name="Object 7"/>
          <p:cNvGraphicFramePr>
            <a:graphicFrameLocks noChangeAspect="1"/>
          </p:cNvGraphicFramePr>
          <p:nvPr/>
        </p:nvGraphicFramePr>
        <p:xfrm>
          <a:off x="685800" y="1219200"/>
          <a:ext cx="7780338" cy="636588"/>
        </p:xfrm>
        <a:graphic>
          <a:graphicData uri="http://schemas.openxmlformats.org/presentationml/2006/ole">
            <mc:AlternateContent xmlns:mc="http://schemas.openxmlformats.org/markup-compatibility/2006">
              <mc:Choice xmlns:v="urn:schemas-microsoft-com:vml" Requires="v">
                <p:oleObj spid="_x0000_s8446" name="Equation" r:id="rId3" imgW="2946400" imgH="241300" progId="Equation.3">
                  <p:embed/>
                </p:oleObj>
              </mc:Choice>
              <mc:Fallback>
                <p:oleObj name="Equation" r:id="rId3" imgW="2946400" imgH="2413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219200"/>
                        <a:ext cx="7780338" cy="636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6" name="Object 9"/>
          <p:cNvGraphicFramePr>
            <a:graphicFrameLocks noChangeAspect="1"/>
          </p:cNvGraphicFramePr>
          <p:nvPr/>
        </p:nvGraphicFramePr>
        <p:xfrm>
          <a:off x="2133600" y="2209800"/>
          <a:ext cx="1811338" cy="536575"/>
        </p:xfrm>
        <a:graphic>
          <a:graphicData uri="http://schemas.openxmlformats.org/presentationml/2006/ole">
            <mc:AlternateContent xmlns:mc="http://schemas.openxmlformats.org/markup-compatibility/2006">
              <mc:Choice xmlns:v="urn:schemas-microsoft-com:vml" Requires="v">
                <p:oleObj spid="_x0000_s8447" name="Equation" r:id="rId5" imgW="685800" imgH="203200" progId="Equation.3">
                  <p:embed/>
                </p:oleObj>
              </mc:Choice>
              <mc:Fallback>
                <p:oleObj name="Equation" r:id="rId5" imgW="685800" imgH="203200"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3600" y="2209800"/>
                        <a:ext cx="1811338" cy="536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197" name="TextBox 4"/>
          <p:cNvSpPr txBox="1">
            <a:spLocks noChangeArrowheads="1"/>
          </p:cNvSpPr>
          <p:nvPr/>
        </p:nvSpPr>
        <p:spPr bwMode="auto">
          <a:xfrm>
            <a:off x="4419600" y="2286000"/>
            <a:ext cx="3886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Complex Permittivity</a:t>
            </a:r>
          </a:p>
        </p:txBody>
      </p:sp>
      <p:graphicFrame>
        <p:nvGraphicFramePr>
          <p:cNvPr id="8198" name="Object 10"/>
          <p:cNvGraphicFramePr>
            <a:graphicFrameLocks noChangeAspect="1"/>
          </p:cNvGraphicFramePr>
          <p:nvPr/>
        </p:nvGraphicFramePr>
        <p:xfrm>
          <a:off x="533400" y="3581400"/>
          <a:ext cx="6045200" cy="815975"/>
        </p:xfrm>
        <a:graphic>
          <a:graphicData uri="http://schemas.openxmlformats.org/presentationml/2006/ole">
            <mc:AlternateContent xmlns:mc="http://schemas.openxmlformats.org/markup-compatibility/2006">
              <mc:Choice xmlns:v="urn:schemas-microsoft-com:vml" Requires="v">
                <p:oleObj spid="_x0000_s8448" name="Equation" r:id="rId7" imgW="3187700" imgH="431800" progId="Equation.3">
                  <p:embed/>
                </p:oleObj>
              </mc:Choice>
              <mc:Fallback>
                <p:oleObj name="Equation" r:id="rId7" imgW="3187700" imgH="431800"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400" y="3581400"/>
                        <a:ext cx="6045200" cy="81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199" name="TextBox 4"/>
          <p:cNvSpPr txBox="1">
            <a:spLocks noChangeArrowheads="1"/>
          </p:cNvSpPr>
          <p:nvPr/>
        </p:nvSpPr>
        <p:spPr bwMode="auto">
          <a:xfrm>
            <a:off x="609600" y="3124200"/>
            <a:ext cx="3886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For materials with conductivity:</a:t>
            </a:r>
          </a:p>
        </p:txBody>
      </p:sp>
      <p:graphicFrame>
        <p:nvGraphicFramePr>
          <p:cNvPr id="8200" name="Object 11"/>
          <p:cNvGraphicFramePr>
            <a:graphicFrameLocks noChangeAspect="1"/>
          </p:cNvGraphicFramePr>
          <p:nvPr/>
        </p:nvGraphicFramePr>
        <p:xfrm>
          <a:off x="2590800" y="4724400"/>
          <a:ext cx="1806575" cy="744538"/>
        </p:xfrm>
        <a:graphic>
          <a:graphicData uri="http://schemas.openxmlformats.org/presentationml/2006/ole">
            <mc:AlternateContent xmlns:mc="http://schemas.openxmlformats.org/markup-compatibility/2006">
              <mc:Choice xmlns:v="urn:schemas-microsoft-com:vml" Requires="v">
                <p:oleObj spid="_x0000_s8449" name="Equation" r:id="rId9" imgW="952087" imgH="393529" progId="Equation.3">
                  <p:embed/>
                </p:oleObj>
              </mc:Choice>
              <mc:Fallback>
                <p:oleObj name="Equation" r:id="rId9" imgW="952087" imgH="393529" progId="Equation.3">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90800" y="4724400"/>
                        <a:ext cx="1806575" cy="744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01" name="TextBox 4"/>
          <p:cNvSpPr txBox="1">
            <a:spLocks noChangeArrowheads="1"/>
          </p:cNvSpPr>
          <p:nvPr/>
        </p:nvSpPr>
        <p:spPr bwMode="auto">
          <a:xfrm>
            <a:off x="4648200" y="4953000"/>
            <a:ext cx="3886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Loss tangent</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943600" y="990600"/>
            <a:ext cx="2590800" cy="2362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2"/>
          <p:cNvSpPr txBox="1">
            <a:spLocks noChangeArrowheads="1"/>
          </p:cNvSpPr>
          <p:nvPr/>
        </p:nvSpPr>
        <p:spPr bwMode="auto">
          <a:xfrm>
            <a:off x="460375" y="381000"/>
            <a:ext cx="8226425" cy="685800"/>
          </a:xfrm>
          <a:prstGeom prst="rect">
            <a:avLst/>
          </a:prstGeom>
          <a:noFill/>
          <a:ln w="9525">
            <a:noFill/>
            <a:miter lim="800000"/>
            <a:headEnd/>
            <a:tailEnd/>
          </a:ln>
        </p:spPr>
        <p:txBody>
          <a:bodyPr anchor="ctr"/>
          <a:lstStyle/>
          <a:p>
            <a:pPr algn="ctr" eaLnBrk="1" hangingPunct="1">
              <a:defRPr/>
            </a:pPr>
            <a:r>
              <a:rPr lang="en-US" sz="3200" b="1" kern="0" dirty="0">
                <a:latin typeface="Arial" charset="0"/>
                <a:ea typeface="ＭＳ Ｐゴシック" charset="-128"/>
                <a:cs typeface="ＭＳ Ｐゴシック" charset="-128"/>
              </a:rPr>
              <a:t>Anisotropic Medium</a:t>
            </a:r>
          </a:p>
        </p:txBody>
      </p:sp>
      <p:graphicFrame>
        <p:nvGraphicFramePr>
          <p:cNvPr id="9219" name="Object 6"/>
          <p:cNvGraphicFramePr>
            <a:graphicFrameLocks noChangeAspect="1"/>
          </p:cNvGraphicFramePr>
          <p:nvPr>
            <p:extLst>
              <p:ext uri="{D42A27DB-BD31-4B8C-83A1-F6EECF244321}">
                <p14:modId xmlns:p14="http://schemas.microsoft.com/office/powerpoint/2010/main" val="2531255725"/>
              </p:ext>
            </p:extLst>
          </p:nvPr>
        </p:nvGraphicFramePr>
        <p:xfrm>
          <a:off x="5181600" y="1219200"/>
          <a:ext cx="3722688" cy="1943100"/>
        </p:xfrm>
        <a:graphic>
          <a:graphicData uri="http://schemas.openxmlformats.org/presentationml/2006/ole">
            <mc:AlternateContent xmlns:mc="http://schemas.openxmlformats.org/markup-compatibility/2006">
              <mc:Choice xmlns:v="urn:schemas-microsoft-com:vml" Requires="v">
                <p:oleObj spid="_x0000_s9285" name="Equation" r:id="rId3" imgW="1409700" imgH="736600" progId="Equation.3">
                  <p:embed/>
                </p:oleObj>
              </mc:Choice>
              <mc:Fallback>
                <p:oleObj name="Equation" r:id="rId3" imgW="1409700" imgH="7366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1219200"/>
                        <a:ext cx="3722688" cy="1943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21" name="TextBox 4"/>
          <p:cNvSpPr txBox="1">
            <a:spLocks noChangeArrowheads="1"/>
          </p:cNvSpPr>
          <p:nvPr/>
        </p:nvSpPr>
        <p:spPr bwMode="auto">
          <a:xfrm>
            <a:off x="6858000" y="990600"/>
            <a:ext cx="1066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Tensor</a:t>
            </a:r>
          </a:p>
        </p:txBody>
      </p:sp>
      <p:pic>
        <p:nvPicPr>
          <p:cNvPr id="9239" name="Picture 23" descr="http://www-g.eng.cam.ac.uk/CMMPE/OldSite/images/lcphas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2895600"/>
            <a:ext cx="5687098" cy="32861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612775" y="533400"/>
            <a:ext cx="8226425" cy="685800"/>
          </a:xfrm>
          <a:prstGeom prst="rect">
            <a:avLst/>
          </a:prstGeom>
          <a:noFill/>
          <a:ln w="9525">
            <a:noFill/>
            <a:miter lim="800000"/>
            <a:headEnd/>
            <a:tailEnd/>
          </a:ln>
        </p:spPr>
        <p:txBody>
          <a:bodyPr anchor="ctr"/>
          <a:lstStyle/>
          <a:p>
            <a:pPr algn="ctr" eaLnBrk="1" hangingPunct="1">
              <a:defRPr/>
            </a:pPr>
            <a:r>
              <a:rPr lang="en-US" sz="3200" b="1" kern="0" dirty="0">
                <a:latin typeface="Arial" charset="0"/>
                <a:ea typeface="ＭＳ Ｐゴシック" charset="-128"/>
                <a:cs typeface="ＭＳ Ｐゴシック" charset="-128"/>
              </a:rPr>
              <a:t>Left-Handed Metamaterials</a:t>
            </a:r>
          </a:p>
        </p:txBody>
      </p:sp>
      <p:sp>
        <p:nvSpPr>
          <p:cNvPr id="10243" name="TextBox 4"/>
          <p:cNvSpPr txBox="1">
            <a:spLocks noChangeArrowheads="1"/>
          </p:cNvSpPr>
          <p:nvPr/>
        </p:nvSpPr>
        <p:spPr bwMode="auto">
          <a:xfrm>
            <a:off x="311727" y="1077480"/>
            <a:ext cx="4724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i="1" dirty="0"/>
              <a:t>What if </a:t>
            </a:r>
            <a:r>
              <a:rPr lang="el-GR" altLang="en-US" sz="1400" i="1" dirty="0"/>
              <a:t>ε</a:t>
            </a:r>
            <a:r>
              <a:rPr lang="en-US" altLang="en-US" sz="1400" dirty="0"/>
              <a:t> </a:t>
            </a:r>
            <a:r>
              <a:rPr lang="en-US" altLang="en-US" sz="1400" i="1" dirty="0"/>
              <a:t>and µ are negative?</a:t>
            </a:r>
            <a:endParaRPr lang="en-US" altLang="en-US" sz="1400" dirty="0"/>
          </a:p>
        </p:txBody>
      </p:sp>
      <p:pic>
        <p:nvPicPr>
          <p:cNvPr id="10244" name="Picture 8" descr="Negative refraction.og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654" y="1414790"/>
            <a:ext cx="24384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TextBox 4"/>
          <p:cNvSpPr txBox="1">
            <a:spLocks noChangeArrowheads="1"/>
          </p:cNvSpPr>
          <p:nvPr/>
        </p:nvSpPr>
        <p:spPr bwMode="auto">
          <a:xfrm>
            <a:off x="685800" y="3860117"/>
            <a:ext cx="1828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dirty="0"/>
              <a:t>Negative Refraction</a:t>
            </a:r>
          </a:p>
        </p:txBody>
      </p:sp>
      <p:pic>
        <p:nvPicPr>
          <p:cNvPr id="10246" name="Picture 10" descr="http://www.nature.com/physics/highlights/6929-2low.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9673" y="1414790"/>
            <a:ext cx="2819400"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7" name="TextBox 4"/>
          <p:cNvSpPr txBox="1">
            <a:spLocks noChangeArrowheads="1"/>
          </p:cNvSpPr>
          <p:nvPr/>
        </p:nvSpPr>
        <p:spPr bwMode="auto">
          <a:xfrm>
            <a:off x="3163887" y="3329970"/>
            <a:ext cx="3124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dirty="0"/>
              <a:t>Negative Refraction </a:t>
            </a:r>
            <a:r>
              <a:rPr lang="en-US" altLang="en-US" sz="1400" dirty="0" smtClean="0"/>
              <a:t>at </a:t>
            </a:r>
            <a:r>
              <a:rPr lang="en-US" altLang="en-US" sz="1400" dirty="0"/>
              <a:t>Microwave </a:t>
            </a:r>
            <a:r>
              <a:rPr lang="en-US" altLang="en-US" sz="1400" dirty="0" smtClean="0"/>
              <a:t>Frequencies – D. R. Smith (</a:t>
            </a:r>
            <a:r>
              <a:rPr lang="en-US" altLang="en-US" sz="1400" dirty="0"/>
              <a:t>UCSD)</a:t>
            </a:r>
          </a:p>
        </p:txBody>
      </p:sp>
      <p:pic>
        <p:nvPicPr>
          <p:cNvPr id="10248" name="Picture 12" descr="Harry Potters Invisibility Cloa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9400" y="1219200"/>
            <a:ext cx="2000250"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0" name="TextBox 4"/>
          <p:cNvSpPr txBox="1">
            <a:spLocks noChangeArrowheads="1"/>
          </p:cNvSpPr>
          <p:nvPr/>
        </p:nvSpPr>
        <p:spPr bwMode="auto">
          <a:xfrm>
            <a:off x="7001741" y="3461465"/>
            <a:ext cx="1600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dirty="0" smtClean="0"/>
              <a:t>On my Wish List</a:t>
            </a:r>
            <a:endParaRPr lang="en-US" altLang="en-US" sz="1400" dirty="0"/>
          </a:p>
        </p:txBody>
      </p:sp>
      <p:cxnSp>
        <p:nvCxnSpPr>
          <p:cNvPr id="3" name="Straight Arrow Connector 2"/>
          <p:cNvCxnSpPr/>
          <p:nvPr/>
        </p:nvCxnSpPr>
        <p:spPr>
          <a:xfrm>
            <a:off x="1156854" y="1910090"/>
            <a:ext cx="3810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1233054" y="2672090"/>
            <a:ext cx="287482" cy="8757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520536" y="1605290"/>
            <a:ext cx="0" cy="2057400"/>
          </a:xfrm>
          <a:prstGeom prst="line">
            <a:avLst/>
          </a:prstGeom>
          <a:ln>
            <a:solidFill>
              <a:srgbClr val="FFC000"/>
            </a:solidFill>
            <a:prstDash val="lgDash"/>
          </a:ln>
        </p:spPr>
        <p:style>
          <a:lnRef idx="2">
            <a:schemeClr val="accent1"/>
          </a:lnRef>
          <a:fillRef idx="0">
            <a:schemeClr val="accent1"/>
          </a:fillRef>
          <a:effectRef idx="1">
            <a:schemeClr val="accent1"/>
          </a:effectRef>
          <a:fontRef idx="minor">
            <a:schemeClr val="tx1"/>
          </a:fontRef>
        </p:style>
      </p:cxnSp>
      <p:pic>
        <p:nvPicPr>
          <p:cNvPr id="35842" name="Picture 2" descr="http://ant.khu.ac.kr/hp_img/meta9.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4140383"/>
            <a:ext cx="4677013" cy="1679474"/>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4"/>
          <p:cNvSpPr txBox="1">
            <a:spLocks noChangeArrowheads="1"/>
          </p:cNvSpPr>
          <p:nvPr/>
        </p:nvSpPr>
        <p:spPr bwMode="auto">
          <a:xfrm>
            <a:off x="1271706" y="5778806"/>
            <a:ext cx="259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dirty="0" smtClean="0"/>
              <a:t>Cloaking - J. B. </a:t>
            </a:r>
            <a:r>
              <a:rPr lang="en-US" altLang="en-US" sz="1400" dirty="0" err="1" smtClean="0"/>
              <a:t>Pendry</a:t>
            </a:r>
            <a:r>
              <a:rPr lang="en-US" altLang="en-US" sz="1400" dirty="0" smtClean="0"/>
              <a:t> (ICL)</a:t>
            </a:r>
            <a:endParaRPr lang="en-US" altLang="en-US" sz="1400" dirty="0"/>
          </a:p>
        </p:txBody>
      </p:sp>
      <p:pic>
        <p:nvPicPr>
          <p:cNvPr id="35843"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05450" y="3769440"/>
            <a:ext cx="3124200" cy="2085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4"/>
          <p:cNvSpPr txBox="1">
            <a:spLocks noChangeArrowheads="1"/>
          </p:cNvSpPr>
          <p:nvPr/>
        </p:nvSpPr>
        <p:spPr bwMode="auto">
          <a:xfrm>
            <a:off x="5791200" y="5793466"/>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dirty="0" smtClean="0"/>
              <a:t>Sub-Wavelength Focusing (Korea)</a:t>
            </a:r>
            <a:endParaRPr lang="en-US" altLang="en-US" sz="14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612775" y="533400"/>
            <a:ext cx="8226425" cy="685800"/>
          </a:xfrm>
          <a:prstGeom prst="rect">
            <a:avLst/>
          </a:prstGeom>
          <a:noFill/>
          <a:ln w="9525">
            <a:noFill/>
            <a:miter lim="800000"/>
            <a:headEnd/>
            <a:tailEnd/>
          </a:ln>
        </p:spPr>
        <p:txBody>
          <a:bodyPr anchor="ctr"/>
          <a:lstStyle/>
          <a:p>
            <a:pPr algn="ctr" eaLnBrk="1" hangingPunct="1">
              <a:defRPr/>
            </a:pPr>
            <a:r>
              <a:rPr lang="en-US" sz="3200" b="1" kern="0" dirty="0">
                <a:latin typeface="Arial" charset="0"/>
                <a:ea typeface="ＭＳ Ｐゴシック" charset="-128"/>
                <a:cs typeface="ＭＳ Ｐゴシック" charset="-128"/>
              </a:rPr>
              <a:t>Boundary Conditions</a:t>
            </a:r>
          </a:p>
        </p:txBody>
      </p:sp>
      <p:pic>
        <p:nvPicPr>
          <p:cNvPr id="1126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05000"/>
            <a:ext cx="3886200" cy="136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1905000"/>
            <a:ext cx="5257800"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 name="TextBox 1"/>
              <p:cNvSpPr txBox="1"/>
              <p:nvPr/>
            </p:nvSpPr>
            <p:spPr>
              <a:xfrm>
                <a:off x="4572000" y="3769994"/>
                <a:ext cx="3907488" cy="9848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acc>
                            <m:accPr>
                              <m:chr m:val="̂"/>
                              <m:ctrlPr>
                                <a:rPr lang="en-US" sz="3200" i="1" smtClean="0">
                                  <a:latin typeface="Cambria Math" panose="02040503050406030204" pitchFamily="18" charset="0"/>
                                </a:rPr>
                              </m:ctrlPr>
                            </m:accPr>
                            <m:e>
                              <m:r>
                                <a:rPr lang="en-US" sz="3200" b="0" i="1" smtClean="0">
                                  <a:latin typeface="Cambria Math" panose="02040503050406030204" pitchFamily="18" charset="0"/>
                                </a:rPr>
                                <m:t>𝑛</m:t>
                              </m:r>
                            </m:e>
                          </m:acc>
                        </m:e>
                        <m:sub>
                          <m:r>
                            <a:rPr lang="en-US" sz="3200" b="0" i="1" smtClean="0">
                              <a:latin typeface="Cambria Math" panose="02040503050406030204" pitchFamily="18" charset="0"/>
                            </a:rPr>
                            <m:t>2</m:t>
                          </m:r>
                        </m:sub>
                      </m:sSub>
                      <m:r>
                        <a:rPr lang="en-US" sz="3200" i="1" smtClean="0">
                          <a:latin typeface="Cambria Math" panose="02040503050406030204" pitchFamily="18" charset="0"/>
                          <a:ea typeface="Cambria Math" panose="02040503050406030204" pitchFamily="18" charset="0"/>
                        </a:rPr>
                        <m:t>∙</m:t>
                      </m:r>
                      <m:d>
                        <m:dPr>
                          <m:ctrlPr>
                            <a:rPr lang="en-US" sz="3200" b="0" i="1" smtClean="0">
                              <a:latin typeface="Cambria Math" panose="02040503050406030204" pitchFamily="18" charset="0"/>
                              <a:ea typeface="Cambria Math" panose="02040503050406030204" pitchFamily="18" charset="0"/>
                            </a:rPr>
                          </m:ctrlPr>
                        </m:dPr>
                        <m:e>
                          <m:sSub>
                            <m:sSubPr>
                              <m:ctrlPr>
                                <a:rPr lang="en-US" sz="3200" b="0" i="1" smtClean="0">
                                  <a:latin typeface="Cambria Math" panose="02040503050406030204" pitchFamily="18" charset="0"/>
                                  <a:ea typeface="Cambria Math" panose="02040503050406030204" pitchFamily="18" charset="0"/>
                                </a:rPr>
                              </m:ctrlPr>
                            </m:sSubPr>
                            <m:e>
                              <m:acc>
                                <m:accPr>
                                  <m:chr m:val="̅"/>
                                  <m:ctrlPr>
                                    <a:rPr lang="en-US" sz="3200" b="0" i="1" smtClean="0">
                                      <a:latin typeface="Cambria Math" panose="02040503050406030204" pitchFamily="18" charset="0"/>
                                      <a:ea typeface="Cambria Math" panose="02040503050406030204" pitchFamily="18" charset="0"/>
                                    </a:rPr>
                                  </m:ctrlPr>
                                </m:accPr>
                                <m:e>
                                  <m:r>
                                    <a:rPr lang="en-US" sz="3200" b="0" i="1" smtClean="0">
                                      <a:latin typeface="Cambria Math" panose="02040503050406030204" pitchFamily="18" charset="0"/>
                                      <a:ea typeface="Cambria Math" panose="02040503050406030204" pitchFamily="18" charset="0"/>
                                    </a:rPr>
                                    <m:t>𝐵</m:t>
                                  </m:r>
                                </m:e>
                              </m:acc>
                            </m:e>
                            <m:sub>
                              <m:r>
                                <a:rPr lang="en-US" sz="3200" b="0" i="1" smtClean="0">
                                  <a:latin typeface="Cambria Math" panose="02040503050406030204" pitchFamily="18" charset="0"/>
                                  <a:ea typeface="Cambria Math" panose="02040503050406030204" pitchFamily="18" charset="0"/>
                                </a:rPr>
                                <m:t>1</m:t>
                              </m:r>
                            </m:sub>
                          </m:sSub>
                          <m:r>
                            <a:rPr lang="en-US" sz="3200" b="0" i="1" smtClean="0">
                              <a:latin typeface="Cambria Math" panose="02040503050406030204" pitchFamily="18" charset="0"/>
                              <a:ea typeface="Cambria Math" panose="02040503050406030204" pitchFamily="18" charset="0"/>
                            </a:rPr>
                            <m:t>−</m:t>
                          </m:r>
                          <m:sSub>
                            <m:sSubPr>
                              <m:ctrlPr>
                                <a:rPr lang="en-US" sz="3200" b="0" i="1" smtClean="0">
                                  <a:latin typeface="Cambria Math" panose="02040503050406030204" pitchFamily="18" charset="0"/>
                                  <a:ea typeface="Cambria Math" panose="02040503050406030204" pitchFamily="18" charset="0"/>
                                </a:rPr>
                              </m:ctrlPr>
                            </m:sSubPr>
                            <m:e>
                              <m:acc>
                                <m:accPr>
                                  <m:chr m:val="̅"/>
                                  <m:ctrlPr>
                                    <a:rPr lang="en-US" sz="3200" b="0" i="1" smtClean="0">
                                      <a:latin typeface="Cambria Math" panose="02040503050406030204" pitchFamily="18" charset="0"/>
                                      <a:ea typeface="Cambria Math" panose="02040503050406030204" pitchFamily="18" charset="0"/>
                                    </a:rPr>
                                  </m:ctrlPr>
                                </m:accPr>
                                <m:e>
                                  <m:r>
                                    <a:rPr lang="en-US" sz="3200" b="0" i="1" smtClean="0">
                                      <a:latin typeface="Cambria Math" panose="02040503050406030204" pitchFamily="18" charset="0"/>
                                      <a:ea typeface="Cambria Math" panose="02040503050406030204" pitchFamily="18" charset="0"/>
                                    </a:rPr>
                                    <m:t>𝐵</m:t>
                                  </m:r>
                                </m:e>
                              </m:acc>
                            </m:e>
                            <m:sub>
                              <m:r>
                                <a:rPr lang="en-US" sz="3200" b="0" i="1" smtClean="0">
                                  <a:latin typeface="Cambria Math" panose="02040503050406030204" pitchFamily="18" charset="0"/>
                                  <a:ea typeface="Cambria Math" panose="02040503050406030204" pitchFamily="18" charset="0"/>
                                </a:rPr>
                                <m:t>2</m:t>
                              </m:r>
                            </m:sub>
                          </m:sSub>
                        </m:e>
                      </m:d>
                      <m:r>
                        <a:rPr lang="en-US" sz="3200" i="1" smtClean="0">
                          <a:latin typeface="Cambria Math" panose="02040503050406030204" pitchFamily="18" charset="0"/>
                        </a:rPr>
                        <m:t>=</m:t>
                      </m:r>
                      <m:r>
                        <a:rPr lang="en-US" sz="3200" b="0" i="1" smtClean="0">
                          <a:latin typeface="Cambria Math" panose="02040503050406030204" pitchFamily="18" charset="0"/>
                        </a:rPr>
                        <m:t>0</m:t>
                      </m:r>
                    </m:oMath>
                  </m:oMathPara>
                </a14:m>
                <a:endParaRPr lang="en-US" sz="3200" b="0" dirty="0" smtClean="0"/>
              </a:p>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acc>
                            <m:accPr>
                              <m:chr m:val="̂"/>
                              <m:ctrlPr>
                                <a:rPr lang="en-US" sz="3200" i="1" smtClean="0">
                                  <a:latin typeface="Cambria Math" panose="02040503050406030204" pitchFamily="18" charset="0"/>
                                </a:rPr>
                              </m:ctrlPr>
                            </m:accPr>
                            <m:e>
                              <m:r>
                                <a:rPr lang="en-US" sz="3200" b="0" i="1" smtClean="0">
                                  <a:latin typeface="Cambria Math" panose="02040503050406030204" pitchFamily="18" charset="0"/>
                                </a:rPr>
                                <m:t>𝑛</m:t>
                              </m:r>
                            </m:e>
                          </m:acc>
                        </m:e>
                        <m:sub>
                          <m:r>
                            <a:rPr lang="en-US" sz="3200" b="0" i="1" smtClean="0">
                              <a:latin typeface="Cambria Math" panose="02040503050406030204" pitchFamily="18" charset="0"/>
                            </a:rPr>
                            <m:t>2</m:t>
                          </m:r>
                        </m:sub>
                      </m:sSub>
                      <m:r>
                        <a:rPr lang="en-US" sz="3200" i="1">
                          <a:latin typeface="Cambria Math" panose="02040503050406030204" pitchFamily="18" charset="0"/>
                          <a:ea typeface="Cambria Math" panose="02040503050406030204" pitchFamily="18" charset="0"/>
                        </a:rPr>
                        <m:t>×</m:t>
                      </m:r>
                      <m:d>
                        <m:dPr>
                          <m:ctrlPr>
                            <a:rPr lang="en-US" sz="3200" b="0" i="1" smtClean="0">
                              <a:latin typeface="Cambria Math" panose="02040503050406030204" pitchFamily="18" charset="0"/>
                              <a:ea typeface="Cambria Math" panose="02040503050406030204" pitchFamily="18" charset="0"/>
                            </a:rPr>
                          </m:ctrlPr>
                        </m:dPr>
                        <m:e>
                          <m:sSub>
                            <m:sSubPr>
                              <m:ctrlPr>
                                <a:rPr lang="en-US" sz="3200" b="0" i="1" smtClean="0">
                                  <a:latin typeface="Cambria Math" panose="02040503050406030204" pitchFamily="18" charset="0"/>
                                  <a:ea typeface="Cambria Math" panose="02040503050406030204" pitchFamily="18" charset="0"/>
                                </a:rPr>
                              </m:ctrlPr>
                            </m:sSubPr>
                            <m:e>
                              <m:acc>
                                <m:accPr>
                                  <m:chr m:val="̅"/>
                                  <m:ctrlPr>
                                    <a:rPr lang="en-US" sz="3200" b="0" i="1" smtClean="0">
                                      <a:latin typeface="Cambria Math" panose="02040503050406030204" pitchFamily="18" charset="0"/>
                                      <a:ea typeface="Cambria Math" panose="02040503050406030204" pitchFamily="18" charset="0"/>
                                    </a:rPr>
                                  </m:ctrlPr>
                                </m:accPr>
                                <m:e>
                                  <m:r>
                                    <a:rPr lang="en-US" sz="3200" b="0" i="1" smtClean="0">
                                      <a:latin typeface="Cambria Math" panose="02040503050406030204" pitchFamily="18" charset="0"/>
                                      <a:ea typeface="Cambria Math" panose="02040503050406030204" pitchFamily="18" charset="0"/>
                                    </a:rPr>
                                    <m:t>𝐻</m:t>
                                  </m:r>
                                </m:e>
                              </m:acc>
                            </m:e>
                            <m:sub>
                              <m:r>
                                <a:rPr lang="en-US" sz="3200" b="0" i="1" smtClean="0">
                                  <a:latin typeface="Cambria Math" panose="02040503050406030204" pitchFamily="18" charset="0"/>
                                  <a:ea typeface="Cambria Math" panose="02040503050406030204" pitchFamily="18" charset="0"/>
                                </a:rPr>
                                <m:t>1</m:t>
                              </m:r>
                            </m:sub>
                          </m:sSub>
                          <m:r>
                            <a:rPr lang="en-US" sz="3200" b="0" i="1" smtClean="0">
                              <a:latin typeface="Cambria Math" panose="02040503050406030204" pitchFamily="18" charset="0"/>
                              <a:ea typeface="Cambria Math" panose="02040503050406030204" pitchFamily="18" charset="0"/>
                            </a:rPr>
                            <m:t>−</m:t>
                          </m:r>
                          <m:sSub>
                            <m:sSubPr>
                              <m:ctrlPr>
                                <a:rPr lang="en-US" sz="3200" b="0" i="1" smtClean="0">
                                  <a:latin typeface="Cambria Math" panose="02040503050406030204" pitchFamily="18" charset="0"/>
                                  <a:ea typeface="Cambria Math" panose="02040503050406030204" pitchFamily="18" charset="0"/>
                                </a:rPr>
                              </m:ctrlPr>
                            </m:sSubPr>
                            <m:e>
                              <m:acc>
                                <m:accPr>
                                  <m:chr m:val="̅"/>
                                  <m:ctrlPr>
                                    <a:rPr lang="en-US" sz="3200" b="0" i="1" smtClean="0">
                                      <a:latin typeface="Cambria Math" panose="02040503050406030204" pitchFamily="18" charset="0"/>
                                      <a:ea typeface="Cambria Math" panose="02040503050406030204" pitchFamily="18" charset="0"/>
                                    </a:rPr>
                                  </m:ctrlPr>
                                </m:accPr>
                                <m:e>
                                  <m:r>
                                    <a:rPr lang="en-US" sz="3200" b="0" i="1" smtClean="0">
                                      <a:latin typeface="Cambria Math" panose="02040503050406030204" pitchFamily="18" charset="0"/>
                                      <a:ea typeface="Cambria Math" panose="02040503050406030204" pitchFamily="18" charset="0"/>
                                    </a:rPr>
                                    <m:t>𝐻</m:t>
                                  </m:r>
                                </m:e>
                              </m:acc>
                            </m:e>
                            <m:sub>
                              <m:r>
                                <a:rPr lang="en-US" sz="3200" b="0" i="1" smtClean="0">
                                  <a:latin typeface="Cambria Math" panose="02040503050406030204" pitchFamily="18" charset="0"/>
                                  <a:ea typeface="Cambria Math" panose="02040503050406030204" pitchFamily="18" charset="0"/>
                                </a:rPr>
                                <m:t>2</m:t>
                              </m:r>
                            </m:sub>
                          </m:sSub>
                        </m:e>
                      </m:d>
                      <m:r>
                        <a:rPr lang="en-US" sz="3200" i="1" smtClean="0">
                          <a:latin typeface="Cambria Math" panose="02040503050406030204" pitchFamily="18" charset="0"/>
                        </a:rPr>
                        <m:t>=</m:t>
                      </m:r>
                      <m:sSub>
                        <m:sSubPr>
                          <m:ctrlPr>
                            <a:rPr lang="en-US" sz="3200" b="0" i="1" smtClean="0">
                              <a:latin typeface="Cambria Math" panose="02040503050406030204" pitchFamily="18" charset="0"/>
                              <a:ea typeface="Cambria Math" panose="02040503050406030204" pitchFamily="18" charset="0"/>
                            </a:rPr>
                          </m:ctrlPr>
                        </m:sSubPr>
                        <m:e>
                          <m:acc>
                            <m:accPr>
                              <m:chr m:val="̅"/>
                              <m:ctrlPr>
                                <a:rPr lang="en-US" sz="3200" b="0" i="1" smtClean="0">
                                  <a:latin typeface="Cambria Math" panose="02040503050406030204" pitchFamily="18" charset="0"/>
                                  <a:ea typeface="Cambria Math" panose="02040503050406030204" pitchFamily="18" charset="0"/>
                                </a:rPr>
                              </m:ctrlPr>
                            </m:accPr>
                            <m:e>
                              <m:r>
                                <a:rPr lang="en-US" sz="3200" b="0" i="1" smtClean="0">
                                  <a:latin typeface="Cambria Math" panose="02040503050406030204" pitchFamily="18" charset="0"/>
                                  <a:ea typeface="Cambria Math" panose="02040503050406030204" pitchFamily="18" charset="0"/>
                                </a:rPr>
                                <m:t>𝐻</m:t>
                              </m:r>
                            </m:e>
                          </m:acc>
                        </m:e>
                        <m:sub>
                          <m:r>
                            <a:rPr lang="en-US" sz="3200" b="0" i="1" smtClean="0">
                              <a:latin typeface="Cambria Math" panose="02040503050406030204" pitchFamily="18" charset="0"/>
                              <a:ea typeface="Cambria Math" panose="02040503050406030204" pitchFamily="18" charset="0"/>
                            </a:rPr>
                            <m:t>𝑠</m:t>
                          </m:r>
                        </m:sub>
                      </m:sSub>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4572000" y="3769994"/>
                <a:ext cx="3907488" cy="98488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57200" y="3769994"/>
                <a:ext cx="3907488" cy="9848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acc>
                            <m:accPr>
                              <m:chr m:val="̂"/>
                              <m:ctrlPr>
                                <a:rPr lang="en-US" sz="3200" i="1" smtClean="0">
                                  <a:latin typeface="Cambria Math" panose="02040503050406030204" pitchFamily="18" charset="0"/>
                                </a:rPr>
                              </m:ctrlPr>
                            </m:accPr>
                            <m:e>
                              <m:r>
                                <a:rPr lang="en-US" sz="3200" b="0" i="1" smtClean="0">
                                  <a:latin typeface="Cambria Math" panose="02040503050406030204" pitchFamily="18" charset="0"/>
                                </a:rPr>
                                <m:t>𝑛</m:t>
                              </m:r>
                            </m:e>
                          </m:acc>
                        </m:e>
                        <m:sub>
                          <m:r>
                            <a:rPr lang="en-US" sz="3200" b="0" i="1" smtClean="0">
                              <a:latin typeface="Cambria Math" panose="02040503050406030204" pitchFamily="18" charset="0"/>
                            </a:rPr>
                            <m:t>2</m:t>
                          </m:r>
                        </m:sub>
                      </m:sSub>
                      <m:r>
                        <a:rPr lang="en-US" sz="3200" i="1" smtClean="0">
                          <a:latin typeface="Cambria Math" panose="02040503050406030204" pitchFamily="18" charset="0"/>
                          <a:ea typeface="Cambria Math" panose="02040503050406030204" pitchFamily="18" charset="0"/>
                        </a:rPr>
                        <m:t>∙</m:t>
                      </m:r>
                      <m:d>
                        <m:dPr>
                          <m:ctrlPr>
                            <a:rPr lang="en-US" sz="3200" b="0" i="1" smtClean="0">
                              <a:latin typeface="Cambria Math" panose="02040503050406030204" pitchFamily="18" charset="0"/>
                              <a:ea typeface="Cambria Math" panose="02040503050406030204" pitchFamily="18" charset="0"/>
                            </a:rPr>
                          </m:ctrlPr>
                        </m:dPr>
                        <m:e>
                          <m:sSub>
                            <m:sSubPr>
                              <m:ctrlPr>
                                <a:rPr lang="en-US" sz="3200" b="0" i="1" smtClean="0">
                                  <a:latin typeface="Cambria Math" panose="02040503050406030204" pitchFamily="18" charset="0"/>
                                  <a:ea typeface="Cambria Math" panose="02040503050406030204" pitchFamily="18" charset="0"/>
                                </a:rPr>
                              </m:ctrlPr>
                            </m:sSubPr>
                            <m:e>
                              <m:acc>
                                <m:accPr>
                                  <m:chr m:val="̅"/>
                                  <m:ctrlPr>
                                    <a:rPr lang="en-US" sz="3200" b="0" i="1" smtClean="0">
                                      <a:latin typeface="Cambria Math" panose="02040503050406030204" pitchFamily="18" charset="0"/>
                                      <a:ea typeface="Cambria Math" panose="02040503050406030204" pitchFamily="18" charset="0"/>
                                    </a:rPr>
                                  </m:ctrlPr>
                                </m:accPr>
                                <m:e>
                                  <m:r>
                                    <a:rPr lang="en-US" sz="3200" b="0" i="1" smtClean="0">
                                      <a:latin typeface="Cambria Math" panose="02040503050406030204" pitchFamily="18" charset="0"/>
                                      <a:ea typeface="Cambria Math" panose="02040503050406030204" pitchFamily="18" charset="0"/>
                                    </a:rPr>
                                    <m:t>𝐷</m:t>
                                  </m:r>
                                </m:e>
                              </m:acc>
                            </m:e>
                            <m:sub>
                              <m:r>
                                <a:rPr lang="en-US" sz="3200" b="0" i="1" smtClean="0">
                                  <a:latin typeface="Cambria Math" panose="02040503050406030204" pitchFamily="18" charset="0"/>
                                  <a:ea typeface="Cambria Math" panose="02040503050406030204" pitchFamily="18" charset="0"/>
                                </a:rPr>
                                <m:t>1</m:t>
                              </m:r>
                            </m:sub>
                          </m:sSub>
                          <m:r>
                            <a:rPr lang="en-US" sz="3200" b="0" i="1" smtClean="0">
                              <a:latin typeface="Cambria Math" panose="02040503050406030204" pitchFamily="18" charset="0"/>
                              <a:ea typeface="Cambria Math" panose="02040503050406030204" pitchFamily="18" charset="0"/>
                            </a:rPr>
                            <m:t>−</m:t>
                          </m:r>
                          <m:sSub>
                            <m:sSubPr>
                              <m:ctrlPr>
                                <a:rPr lang="en-US" sz="3200" b="0" i="1" smtClean="0">
                                  <a:latin typeface="Cambria Math" panose="02040503050406030204" pitchFamily="18" charset="0"/>
                                  <a:ea typeface="Cambria Math" panose="02040503050406030204" pitchFamily="18" charset="0"/>
                                </a:rPr>
                              </m:ctrlPr>
                            </m:sSubPr>
                            <m:e>
                              <m:acc>
                                <m:accPr>
                                  <m:chr m:val="̅"/>
                                  <m:ctrlPr>
                                    <a:rPr lang="en-US" sz="3200" b="0" i="1" smtClean="0">
                                      <a:latin typeface="Cambria Math" panose="02040503050406030204" pitchFamily="18" charset="0"/>
                                      <a:ea typeface="Cambria Math" panose="02040503050406030204" pitchFamily="18" charset="0"/>
                                    </a:rPr>
                                  </m:ctrlPr>
                                </m:accPr>
                                <m:e>
                                  <m:r>
                                    <a:rPr lang="en-US" sz="3200" b="0" i="1" smtClean="0">
                                      <a:latin typeface="Cambria Math" panose="02040503050406030204" pitchFamily="18" charset="0"/>
                                      <a:ea typeface="Cambria Math" panose="02040503050406030204" pitchFamily="18" charset="0"/>
                                    </a:rPr>
                                    <m:t>𝐷</m:t>
                                  </m:r>
                                </m:e>
                              </m:acc>
                            </m:e>
                            <m:sub>
                              <m:r>
                                <a:rPr lang="en-US" sz="3200" b="0" i="1" smtClean="0">
                                  <a:latin typeface="Cambria Math" panose="02040503050406030204" pitchFamily="18" charset="0"/>
                                  <a:ea typeface="Cambria Math" panose="02040503050406030204" pitchFamily="18" charset="0"/>
                                </a:rPr>
                                <m:t>2</m:t>
                              </m:r>
                            </m:sub>
                          </m:sSub>
                        </m:e>
                      </m:d>
                      <m:r>
                        <a:rPr lang="en-US" sz="3200" i="1" smtClean="0">
                          <a:latin typeface="Cambria Math" panose="02040503050406030204" pitchFamily="18" charset="0"/>
                        </a:rPr>
                        <m:t>=</m:t>
                      </m:r>
                      <m:sSub>
                        <m:sSubPr>
                          <m:ctrlPr>
                            <a:rPr lang="en-US" sz="3200" i="1" smtClean="0">
                              <a:latin typeface="Cambria Math" panose="02040503050406030204" pitchFamily="18" charset="0"/>
                            </a:rPr>
                          </m:ctrlPr>
                        </m:sSubPr>
                        <m:e>
                          <m:r>
                            <a:rPr lang="en-US" sz="3200" i="1" smtClean="0">
                              <a:latin typeface="Cambria Math" panose="02040503050406030204" pitchFamily="18" charset="0"/>
                              <a:ea typeface="Cambria Math" panose="02040503050406030204" pitchFamily="18" charset="0"/>
                            </a:rPr>
                            <m:t>𝜌</m:t>
                          </m:r>
                        </m:e>
                        <m:sub>
                          <m:r>
                            <a:rPr lang="en-US" sz="3200" b="0" i="1" smtClean="0">
                              <a:latin typeface="Cambria Math" panose="02040503050406030204" pitchFamily="18" charset="0"/>
                            </a:rPr>
                            <m:t>𝑠</m:t>
                          </m:r>
                        </m:sub>
                      </m:sSub>
                    </m:oMath>
                  </m:oMathPara>
                </a14:m>
                <a:endParaRPr lang="en-US" sz="3200" b="0" dirty="0" smtClean="0"/>
              </a:p>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acc>
                            <m:accPr>
                              <m:chr m:val="̂"/>
                              <m:ctrlPr>
                                <a:rPr lang="en-US" sz="3200" i="1" smtClean="0">
                                  <a:latin typeface="Cambria Math" panose="02040503050406030204" pitchFamily="18" charset="0"/>
                                </a:rPr>
                              </m:ctrlPr>
                            </m:accPr>
                            <m:e>
                              <m:r>
                                <a:rPr lang="en-US" sz="3200" b="0" i="1" smtClean="0">
                                  <a:latin typeface="Cambria Math" panose="02040503050406030204" pitchFamily="18" charset="0"/>
                                </a:rPr>
                                <m:t>𝑛</m:t>
                              </m:r>
                            </m:e>
                          </m:acc>
                        </m:e>
                        <m:sub>
                          <m:r>
                            <a:rPr lang="en-US" sz="3200" b="0" i="1" smtClean="0">
                              <a:latin typeface="Cambria Math" panose="02040503050406030204" pitchFamily="18" charset="0"/>
                            </a:rPr>
                            <m:t>2</m:t>
                          </m:r>
                        </m:sub>
                      </m:sSub>
                      <m:r>
                        <a:rPr lang="en-US" sz="3200" i="1">
                          <a:latin typeface="Cambria Math" panose="02040503050406030204" pitchFamily="18" charset="0"/>
                          <a:ea typeface="Cambria Math" panose="02040503050406030204" pitchFamily="18" charset="0"/>
                        </a:rPr>
                        <m:t>×</m:t>
                      </m:r>
                      <m:d>
                        <m:dPr>
                          <m:ctrlPr>
                            <a:rPr lang="en-US" sz="3200" b="0" i="1" smtClean="0">
                              <a:latin typeface="Cambria Math" panose="02040503050406030204" pitchFamily="18" charset="0"/>
                              <a:ea typeface="Cambria Math" panose="02040503050406030204" pitchFamily="18" charset="0"/>
                            </a:rPr>
                          </m:ctrlPr>
                        </m:dPr>
                        <m:e>
                          <m:sSub>
                            <m:sSubPr>
                              <m:ctrlPr>
                                <a:rPr lang="en-US" sz="3200" b="0" i="1" smtClean="0">
                                  <a:latin typeface="Cambria Math" panose="02040503050406030204" pitchFamily="18" charset="0"/>
                                  <a:ea typeface="Cambria Math" panose="02040503050406030204" pitchFamily="18" charset="0"/>
                                </a:rPr>
                              </m:ctrlPr>
                            </m:sSubPr>
                            <m:e>
                              <m:acc>
                                <m:accPr>
                                  <m:chr m:val="̅"/>
                                  <m:ctrlPr>
                                    <a:rPr lang="en-US" sz="3200" b="0" i="1" smtClean="0">
                                      <a:latin typeface="Cambria Math" panose="02040503050406030204" pitchFamily="18" charset="0"/>
                                      <a:ea typeface="Cambria Math" panose="02040503050406030204" pitchFamily="18" charset="0"/>
                                    </a:rPr>
                                  </m:ctrlPr>
                                </m:accPr>
                                <m:e>
                                  <m:r>
                                    <a:rPr lang="en-US" sz="3200" b="0" i="1" smtClean="0">
                                      <a:latin typeface="Cambria Math" panose="02040503050406030204" pitchFamily="18" charset="0"/>
                                      <a:ea typeface="Cambria Math" panose="02040503050406030204" pitchFamily="18" charset="0"/>
                                    </a:rPr>
                                    <m:t>𝐸</m:t>
                                  </m:r>
                                </m:e>
                              </m:acc>
                            </m:e>
                            <m:sub>
                              <m:r>
                                <a:rPr lang="en-US" sz="3200" b="0" i="1" smtClean="0">
                                  <a:latin typeface="Cambria Math" panose="02040503050406030204" pitchFamily="18" charset="0"/>
                                  <a:ea typeface="Cambria Math" panose="02040503050406030204" pitchFamily="18" charset="0"/>
                                </a:rPr>
                                <m:t>1</m:t>
                              </m:r>
                            </m:sub>
                          </m:sSub>
                          <m:r>
                            <a:rPr lang="en-US" sz="3200" b="0" i="1" smtClean="0">
                              <a:latin typeface="Cambria Math" panose="02040503050406030204" pitchFamily="18" charset="0"/>
                              <a:ea typeface="Cambria Math" panose="02040503050406030204" pitchFamily="18" charset="0"/>
                            </a:rPr>
                            <m:t>−</m:t>
                          </m:r>
                          <m:sSub>
                            <m:sSubPr>
                              <m:ctrlPr>
                                <a:rPr lang="en-US" sz="3200" b="0" i="1" smtClean="0">
                                  <a:latin typeface="Cambria Math" panose="02040503050406030204" pitchFamily="18" charset="0"/>
                                  <a:ea typeface="Cambria Math" panose="02040503050406030204" pitchFamily="18" charset="0"/>
                                </a:rPr>
                              </m:ctrlPr>
                            </m:sSubPr>
                            <m:e>
                              <m:acc>
                                <m:accPr>
                                  <m:chr m:val="̅"/>
                                  <m:ctrlPr>
                                    <a:rPr lang="en-US" sz="3200" b="0" i="1" smtClean="0">
                                      <a:latin typeface="Cambria Math" panose="02040503050406030204" pitchFamily="18" charset="0"/>
                                      <a:ea typeface="Cambria Math" panose="02040503050406030204" pitchFamily="18" charset="0"/>
                                    </a:rPr>
                                  </m:ctrlPr>
                                </m:accPr>
                                <m:e>
                                  <m:r>
                                    <a:rPr lang="en-US" sz="3200" b="0" i="1" smtClean="0">
                                      <a:latin typeface="Cambria Math" panose="02040503050406030204" pitchFamily="18" charset="0"/>
                                      <a:ea typeface="Cambria Math" panose="02040503050406030204" pitchFamily="18" charset="0"/>
                                    </a:rPr>
                                    <m:t>𝐸</m:t>
                                  </m:r>
                                </m:e>
                              </m:acc>
                            </m:e>
                            <m:sub>
                              <m:r>
                                <a:rPr lang="en-US" sz="3200" b="0" i="1" smtClean="0">
                                  <a:latin typeface="Cambria Math" panose="02040503050406030204" pitchFamily="18" charset="0"/>
                                  <a:ea typeface="Cambria Math" panose="02040503050406030204" pitchFamily="18" charset="0"/>
                                </a:rPr>
                                <m:t>2</m:t>
                              </m:r>
                            </m:sub>
                          </m:sSub>
                        </m:e>
                      </m:d>
                      <m:r>
                        <a:rPr lang="en-US" sz="3200" i="1" smtClean="0">
                          <a:latin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57200" y="3769994"/>
                <a:ext cx="3907488" cy="984885"/>
              </a:xfrm>
              <a:prstGeom prst="rect">
                <a:avLst/>
              </a:prstGeom>
              <a:blipFill rotWithShape="0">
                <a:blip r:embed="rId8"/>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theme/theme1.xml><?xml version="1.0" encoding="utf-8"?>
<a:theme xmlns:a="http://schemas.openxmlformats.org/drawingml/2006/main" name="nilsson_design">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nilsson_design</Template>
  <TotalTime>1493</TotalTime>
  <Words>770</Words>
  <Application>Microsoft Office PowerPoint</Application>
  <PresentationFormat>On-screen Show (4:3)</PresentationFormat>
  <Paragraphs>199</Paragraphs>
  <Slides>40</Slides>
  <Notes>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40</vt:i4>
      </vt:variant>
    </vt:vector>
  </HeadingPairs>
  <TitlesOfParts>
    <vt:vector size="50" baseType="lpstr">
      <vt:lpstr>ＭＳ Ｐゴシック</vt:lpstr>
      <vt:lpstr>Arial</vt:lpstr>
      <vt:lpstr>Calibri</vt:lpstr>
      <vt:lpstr>Cambria Math</vt:lpstr>
      <vt:lpstr>Times</vt:lpstr>
      <vt:lpstr>Times New Roman</vt:lpstr>
      <vt:lpstr>Wingdings</vt:lpstr>
      <vt:lpstr>nilsson_design</vt:lpstr>
      <vt:lpstr>Equation</vt:lpstr>
      <vt:lpstr>Microsoft Equation 3.0</vt:lpstr>
      <vt:lpstr>Outline</vt:lpstr>
      <vt:lpstr>Maxwell Equations</vt:lpstr>
      <vt:lpstr>Maxwell Equations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Figure 2–1   The circuit symbols for (a) an ideal independent voltage source and (b) an ideal independent current source.</dc:title>
  <dc:creator>Bill Montgomery</dc:creator>
  <cp:lastModifiedBy>Xun Gong</cp:lastModifiedBy>
  <cp:revision>331</cp:revision>
  <dcterms:created xsi:type="dcterms:W3CDTF">2009-12-23T15:07:20Z</dcterms:created>
  <dcterms:modified xsi:type="dcterms:W3CDTF">2021-09-09T01:12:35Z</dcterms:modified>
</cp:coreProperties>
</file>